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93" r:id="rId3"/>
    <p:sldId id="286" r:id="rId4"/>
    <p:sldId id="287" r:id="rId5"/>
    <p:sldId id="340" r:id="rId6"/>
    <p:sldId id="341" r:id="rId7"/>
    <p:sldId id="342" r:id="rId8"/>
    <p:sldId id="343" r:id="rId9"/>
    <p:sldId id="344" r:id="rId10"/>
    <p:sldId id="346" r:id="rId11"/>
    <p:sldId id="347" r:id="rId12"/>
    <p:sldId id="348" r:id="rId13"/>
    <p:sldId id="349" r:id="rId14"/>
    <p:sldId id="350" r:id="rId15"/>
    <p:sldId id="354" r:id="rId16"/>
    <p:sldId id="355" r:id="rId17"/>
    <p:sldId id="356" r:id="rId18"/>
    <p:sldId id="357" r:id="rId19"/>
    <p:sldId id="358" r:id="rId20"/>
    <p:sldId id="359" r:id="rId21"/>
    <p:sldId id="360" r:id="rId22"/>
    <p:sldId id="361" r:id="rId23"/>
    <p:sldId id="362" r:id="rId24"/>
    <p:sldId id="363" r:id="rId25"/>
    <p:sldId id="298" r:id="rId26"/>
    <p:sldId id="299" r:id="rId27"/>
    <p:sldId id="300" r:id="rId28"/>
    <p:sldId id="273" r:id="rId29"/>
    <p:sldId id="271" r:id="rId30"/>
    <p:sldId id="272" r:id="rId31"/>
    <p:sldId id="282" r:id="rId32"/>
    <p:sldId id="285" r:id="rId33"/>
    <p:sldId id="284" r:id="rId34"/>
    <p:sldId id="281" r:id="rId35"/>
    <p:sldId id="274" r:id="rId36"/>
    <p:sldId id="288" r:id="rId37"/>
    <p:sldId id="283" r:id="rId38"/>
    <p:sldId id="262" r:id="rId39"/>
    <p:sldId id="260" r:id="rId40"/>
    <p:sldId id="263" r:id="rId41"/>
    <p:sldId id="296" r:id="rId42"/>
    <p:sldId id="295" r:id="rId43"/>
    <p:sldId id="261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22" r:id="rId56"/>
    <p:sldId id="323" r:id="rId57"/>
    <p:sldId id="324" r:id="rId58"/>
    <p:sldId id="325" r:id="rId59"/>
    <p:sldId id="326" r:id="rId60"/>
    <p:sldId id="327" r:id="rId61"/>
    <p:sldId id="328" r:id="rId62"/>
    <p:sldId id="329" r:id="rId63"/>
    <p:sldId id="330" r:id="rId64"/>
    <p:sldId id="331" r:id="rId65"/>
    <p:sldId id="332" r:id="rId66"/>
    <p:sldId id="333" r:id="rId67"/>
    <p:sldId id="334" r:id="rId68"/>
    <p:sldId id="335" r:id="rId69"/>
    <p:sldId id="336" r:id="rId70"/>
    <p:sldId id="337" r:id="rId71"/>
    <p:sldId id="338" r:id="rId72"/>
    <p:sldId id="339" r:id="rId7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D3BE76-9457-4DF7-8CA5-94C3C883ECA1}">
          <p14:sldIdLst>
            <p14:sldId id="257"/>
          </p14:sldIdLst>
        </p14:section>
        <p14:section name="메인" id="{26FA0B45-057B-42CB-900E-620A025975FB}">
          <p14:sldIdLst>
            <p14:sldId id="293"/>
          </p14:sldIdLst>
        </p14:section>
        <p14:section name="시스템관리" id="{62C55E7E-FF68-4C68-ABDE-2278649C1EF6}">
          <p14:sldIdLst>
            <p14:sldId id="286"/>
            <p14:sldId id="287"/>
            <p14:sldId id="340"/>
            <p14:sldId id="341"/>
            <p14:sldId id="342"/>
            <p14:sldId id="343"/>
            <p14:sldId id="344"/>
            <p14:sldId id="346"/>
          </p14:sldIdLst>
        </p14:section>
        <p14:section name="기준정보관리" id="{988150D8-562A-4EEF-8288-6A787147FEB0}">
          <p14:sldIdLst>
            <p14:sldId id="347"/>
            <p14:sldId id="348"/>
            <p14:sldId id="349"/>
            <p14:sldId id="350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</p14:sldIdLst>
        </p14:section>
        <p14:section name="작업지시관리" id="{DD3204BB-580A-4107-9596-830FDF01A925}">
          <p14:sldIdLst>
            <p14:sldId id="298"/>
            <p14:sldId id="299"/>
            <p14:sldId id="300"/>
          </p14:sldIdLst>
        </p14:section>
        <p14:section name="실적관리" id="{9114347B-36A7-4811-B6A5-5AE66CB0E06F}">
          <p14:sldIdLst>
            <p14:sldId id="273"/>
            <p14:sldId id="271"/>
            <p14:sldId id="272"/>
            <p14:sldId id="282"/>
            <p14:sldId id="285"/>
            <p14:sldId id="284"/>
            <p14:sldId id="281"/>
            <p14:sldId id="274"/>
            <p14:sldId id="288"/>
            <p14:sldId id="283"/>
          </p14:sldIdLst>
        </p14:section>
        <p14:section name="품질관리" id="{CA1E9A23-A089-40C1-9A4E-FEEA38B19460}">
          <p14:sldIdLst>
            <p14:sldId id="262"/>
            <p14:sldId id="260"/>
            <p14:sldId id="263"/>
            <p14:sldId id="296"/>
            <p14:sldId id="295"/>
            <p14:sldId id="261"/>
          </p14:sldIdLst>
        </p14:section>
        <p14:section name="일지관리" id="{F95BBE89-D980-410C-9ED3-119ADE04C397}">
          <p14:sldIdLst>
            <p14:sldId id="301"/>
            <p14:sldId id="302"/>
            <p14:sldId id="303"/>
            <p14:sldId id="304"/>
            <p14:sldId id="305"/>
          </p14:sldIdLst>
        </p14:section>
        <p14:section name="분석관리" id="{036A8956-AC69-4FCE-9839-581783583C54}">
          <p14:sldIdLst>
            <p14:sldId id="306"/>
            <p14:sldId id="307"/>
            <p14:sldId id="308"/>
            <p14:sldId id="309"/>
          </p14:sldIdLst>
        </p14:section>
        <p14:section name="금형관리" id="{6D51E715-79F6-47DC-B3D6-E159F3E6597D}">
          <p14:sldIdLst>
            <p14:sldId id="310"/>
            <p14:sldId id="311"/>
          </p14:sldIdLst>
        </p14:section>
        <p14:section name="피오피" id="{B8074954-8CBA-4DE6-A6DA-3C4769A1C08B}">
          <p14:sldIdLst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D7D7D"/>
    <a:srgbClr val="F0F0F0"/>
    <a:srgbClr val="475489"/>
    <a:srgbClr val="5463A2"/>
    <a:srgbClr val="4C77AA"/>
    <a:srgbClr val="5D86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6353" autoAdjust="0"/>
  </p:normalViewPr>
  <p:slideViewPr>
    <p:cSldViewPr snapToGrid="0">
      <p:cViewPr varScale="1">
        <p:scale>
          <a:sx n="114" d="100"/>
          <a:sy n="114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6">
            <a:extLst>
              <a:ext uri="{FF2B5EF4-FFF2-40B4-BE49-F238E27FC236}">
                <a16:creationId xmlns:a16="http://schemas.microsoft.com/office/drawing/2014/main" id="{689C96B9-89FD-4086-86D9-5C5C05952A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87489" y="3356992"/>
            <a:ext cx="6823410" cy="6480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8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문서 제목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1" name="텍스트 개체 틀 8">
            <a:extLst>
              <a:ext uri="{FF2B5EF4-FFF2-40B4-BE49-F238E27FC236}">
                <a16:creationId xmlns:a16="http://schemas.microsoft.com/office/drawing/2014/main" id="{BCD8F54A-D75B-4356-B042-FD7CB04F82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61847" y="4437064"/>
            <a:ext cx="5849052" cy="3600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800" kern="12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부제목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2" name="텍스트 개체 틀 8">
            <a:extLst>
              <a:ext uri="{FF2B5EF4-FFF2-40B4-BE49-F238E27FC236}">
                <a16:creationId xmlns:a16="http://schemas.microsoft.com/office/drawing/2014/main" id="{6D9B22FC-F57B-42E3-B231-8AA54DC64F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61847" y="4809222"/>
            <a:ext cx="5849052" cy="3600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800" kern="1200" dirty="0" smtClean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작성자</a:t>
            </a:r>
            <a:r>
              <a:rPr lang="en-US" altLang="ko-KR" dirty="0"/>
              <a:t>(</a:t>
            </a:r>
            <a:r>
              <a:rPr lang="ko-KR" altLang="en-US" dirty="0"/>
              <a:t>메일주소</a:t>
            </a:r>
            <a:r>
              <a:rPr lang="en-US" altLang="ko-KR" dirty="0"/>
              <a:t>)]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313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616135F-91A9-4E71-94BE-5D8F39E04D5B}"/>
              </a:ext>
            </a:extLst>
          </p:cNvPr>
          <p:cNvSpPr/>
          <p:nvPr userDrawn="1"/>
        </p:nvSpPr>
        <p:spPr>
          <a:xfrm>
            <a:off x="-9093" y="3717032"/>
            <a:ext cx="5310025" cy="72008"/>
          </a:xfrm>
          <a:prstGeom prst="rect">
            <a:avLst/>
          </a:prstGeom>
          <a:solidFill>
            <a:srgbClr val="475489"/>
          </a:solidFill>
          <a:ln>
            <a:solidFill>
              <a:srgbClr val="4754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rgbClr val="475489"/>
              </a:solidFill>
            </a:endParaRP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1D1A4836-CBD2-4ACF-9B29-22A1889428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0" y="3789040"/>
            <a:ext cx="5270329" cy="462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4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문서 제목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2778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빈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169244" y="144925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6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페이지 제목을 입력 하세요</a:t>
            </a:r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sz="1000"/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158110" y="430505"/>
            <a:ext cx="11895030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 userDrawn="1"/>
        </p:nvCxnSpPr>
        <p:spPr>
          <a:xfrm>
            <a:off x="126158" y="6477828"/>
            <a:ext cx="11895030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8866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모듈구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  <p:sp>
        <p:nvSpPr>
          <p:cNvPr id="21" name="직사각형 20"/>
          <p:cNvSpPr/>
          <p:nvPr userDrawn="1"/>
        </p:nvSpPr>
        <p:spPr>
          <a:xfrm>
            <a:off x="246735" y="436595"/>
            <a:ext cx="11698530" cy="603853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7248129" y="168895"/>
            <a:ext cx="73609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88499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제목을 입력 하세요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0" hasCustomPrompt="1"/>
          </p:nvPr>
        </p:nvSpPr>
        <p:spPr>
          <a:xfrm>
            <a:off x="8055807" y="189162"/>
            <a:ext cx="2560080" cy="216371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lang="ko-KR" altLang="en-US" sz="1100" kern="12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모듈 이름을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</p:spTree>
    <p:extLst>
      <p:ext uri="{BB962C8B-B14F-4D97-AF65-F5344CB8AC3E}">
        <p14:creationId xmlns:p14="http://schemas.microsoft.com/office/powerpoint/2010/main" val="1057241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모듈구분,3:1분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246735" y="436593"/>
            <a:ext cx="11698530" cy="6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7248129" y="168895"/>
            <a:ext cx="73609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37837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 하세요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0" hasCustomPrompt="1"/>
          </p:nvPr>
        </p:nvSpPr>
        <p:spPr>
          <a:xfrm>
            <a:off x="8055807" y="189162"/>
            <a:ext cx="2008095" cy="216371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lang="ko-KR" altLang="en-US" sz="1100" kern="12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모듈 이름을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9292933" y="437826"/>
            <a:ext cx="2658462" cy="6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7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73073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백로그구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246735" y="436595"/>
            <a:ext cx="11698530" cy="603853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88499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sp>
        <p:nvSpPr>
          <p:cNvPr id="17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21557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백로그구분,3:1분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246735" y="436593"/>
            <a:ext cx="11698530" cy="6048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buNone/>
            </a:pPr>
            <a:endParaRPr lang="ko-KR" altLang="en-US" sz="11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88499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9292933" y="437826"/>
            <a:ext cx="2658462" cy="6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8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7417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033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87920FC-50B8-4DD6-9EB4-DD137A772B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sz="2800" dirty="0"/>
              <a:t>화면 설계서</a:t>
            </a:r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C12E1B53-D0AB-4D57-9ADE-03C305082F80}"/>
              </a:ext>
            </a:extLst>
          </p:cNvPr>
          <p:cNvSpPr txBox="1">
            <a:spLocks/>
          </p:cNvSpPr>
          <p:nvPr/>
        </p:nvSpPr>
        <p:spPr>
          <a:xfrm>
            <a:off x="2461847" y="4437064"/>
            <a:ext cx="5849052" cy="36008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TEAM4 </a:t>
            </a:r>
            <a:endParaRPr lang="ko-KR" altLang="en-US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텍스트 개체 틀 3">
            <a:extLst>
              <a:ext uri="{FF2B5EF4-FFF2-40B4-BE49-F238E27FC236}">
                <a16:creationId xmlns:a16="http://schemas.microsoft.com/office/drawing/2014/main" id="{6ABBEAAA-9507-47B5-86E9-5682E73ECE6E}"/>
              </a:ext>
            </a:extLst>
          </p:cNvPr>
          <p:cNvSpPr txBox="1">
            <a:spLocks/>
          </p:cNvSpPr>
          <p:nvPr/>
        </p:nvSpPr>
        <p:spPr>
          <a:xfrm>
            <a:off x="3256649" y="4797153"/>
            <a:ext cx="1097238" cy="16152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신소연</a:t>
            </a:r>
            <a:endParaRPr lang="en-US" altLang="ko-KR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김상영</a:t>
            </a:r>
            <a:endParaRPr lang="en-US" altLang="ko-KR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 err="1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오휘석</a:t>
            </a:r>
            <a:endParaRPr lang="en-US" altLang="ko-KR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 err="1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박상인</a:t>
            </a:r>
            <a:endParaRPr lang="ko-KR" altLang="en-US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9298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공지사항등록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공지사항등록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공지사항을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등록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조회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A8581869-ABBB-4D05-8C4E-15DEDEEFD0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8448"/>
            <a:ext cx="8542051" cy="515268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1C3E3A8C-4666-4F1D-9F40-FE0DFC060B02}"/>
              </a:ext>
            </a:extLst>
          </p:cNvPr>
          <p:cNvSpPr/>
          <p:nvPr/>
        </p:nvSpPr>
        <p:spPr>
          <a:xfrm>
            <a:off x="1958994" y="5052646"/>
            <a:ext cx="6997437" cy="750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B822B3E2-8C17-4185-8353-4F0E8E7AD5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9988" y="5291839"/>
            <a:ext cx="4752975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공지일자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제목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내용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공지종료일자</a:t>
            </a:r>
            <a:endParaRPr lang="en-US" altLang="ko-KR" sz="1100" spc="-1" dirty="0">
              <a:latin typeface="굴림"/>
            </a:endParaRPr>
          </a:p>
        </p:txBody>
      </p:sp>
      <p:sp>
        <p:nvSpPr>
          <p:cNvPr id="24" name="Text Box 2">
            <a:extLst>
              <a:ext uri="{FF2B5EF4-FFF2-40B4-BE49-F238E27FC236}">
                <a16:creationId xmlns:a16="http://schemas.microsoft.com/office/drawing/2014/main" id="{26F9F814-7E3E-4F62-99B7-CE7040F26E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085487"/>
            <a:ext cx="511175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공지일자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제목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내용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공지종료일자</a:t>
            </a:r>
            <a:endParaRPr lang="en-US" altLang="ko-KR" sz="110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703400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공정정보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공정그룹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사용자정의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35B75547-CB86-4CB7-9F31-4A026DE1BC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0302"/>
            <a:ext cx="8570326" cy="5169740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B9DABB4F-ED70-4E15-BE75-6F2E9A830A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3221" y="2024429"/>
            <a:ext cx="5111750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공정코드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공정 명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공정그룹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</p:spTree>
    <p:extLst>
      <p:ext uri="{BB962C8B-B14F-4D97-AF65-F5344CB8AC3E}">
        <p14:creationId xmlns:p14="http://schemas.microsoft.com/office/powerpoint/2010/main" val="2193717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작업장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정보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5890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</a:t>
            </a: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작업장에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신규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기능없슴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필드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(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작업지시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자동시작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여부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명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작업지시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생성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유무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여부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마지막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시각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Gas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여부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실적등록유형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실적단위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팔레트생성유무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)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실적등록유형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시스템코드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70D443F5-7B40-469A-8082-87B9EC831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0302"/>
            <a:ext cx="8570326" cy="5169740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69A95F1C-41AA-4110-BC03-832170812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8053" y="2722658"/>
            <a:ext cx="6864594" cy="94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작업장 코드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작업장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작업장 유형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작업지시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자동시작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여부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공정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공정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작업지시 자동 생성 유무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자동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비가동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자동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비가동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시간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마지막 실적 시각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Gas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여부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실적등록유형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실적단위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팔레트생성유무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사용유무</a:t>
            </a:r>
            <a:endParaRPr lang="en-US" altLang="ko-KR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금형장착여부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투입수량자동처리여부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작업지시이니셜</a:t>
            </a:r>
          </a:p>
        </p:txBody>
      </p:sp>
    </p:spTree>
    <p:extLst>
      <p:ext uri="{BB962C8B-B14F-4D97-AF65-F5344CB8AC3E}">
        <p14:creationId xmlns:p14="http://schemas.microsoft.com/office/powerpoint/2010/main" val="1741192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품목분류정보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0350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</a:t>
            </a: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품목분류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확인하는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신규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기능없음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>
                <a:solidFill>
                  <a:srgbClr val="000000"/>
                </a:solidFill>
                <a:latin typeface="Wingdings"/>
                <a:ea typeface="맑은 고딕"/>
              </a:rPr>
              <a:t>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필드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(P/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L당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BOX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BOX당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PCS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PCS당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소재량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)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F3C6C85-7E48-41DA-8192-81BDD46DD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6902"/>
            <a:ext cx="8532626" cy="5146998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14439D59-68F8-410E-8BAA-29F0004C1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2702781"/>
            <a:ext cx="5688012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그룹코드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그룹명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P/L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BOX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BOX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소재량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1695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품목정보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965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품목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신규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기능없슴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>
                <a:solidFill>
                  <a:srgbClr val="000000"/>
                </a:solidFill>
                <a:latin typeface="Wingdings"/>
                <a:ea typeface="맑은 고딕"/>
              </a:rPr>
              <a:t>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필드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(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캐비티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이론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생산량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횟수당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생산량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)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F3C6C85-7E48-41DA-8192-81BDD46DD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6902"/>
            <a:ext cx="8532626" cy="5146998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14439D59-68F8-410E-8BAA-29F0004C1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2702781"/>
            <a:ext cx="5688012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그룹코드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그룹명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P/L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BOX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BOX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소재량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5A31995-C3E1-4DC2-8F28-0B3A8DA1F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3391"/>
            <a:ext cx="8532626" cy="5146998"/>
          </a:xfrm>
          <a:prstGeom prst="rect">
            <a:avLst/>
          </a:prstGeom>
        </p:spPr>
      </p:pic>
      <p:sp>
        <p:nvSpPr>
          <p:cNvPr id="11" name="Text Box 2">
            <a:extLst>
              <a:ext uri="{FF2B5EF4-FFF2-40B4-BE49-F238E27FC236}">
                <a16:creationId xmlns:a16="http://schemas.microsoft.com/office/drawing/2014/main" id="{F7B69B65-A0DE-4303-943B-26640347C6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2745957"/>
            <a:ext cx="6730389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품목코드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약어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품목유형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규격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캐비티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이론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횟수당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사용유무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한줄당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Shot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건조대차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소성대차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04DFCE-DC67-442A-8BB5-97B25D774C6B}"/>
              </a:ext>
            </a:extLst>
          </p:cNvPr>
          <p:cNvSpPr/>
          <p:nvPr/>
        </p:nvSpPr>
        <p:spPr>
          <a:xfrm>
            <a:off x="1958994" y="4899268"/>
            <a:ext cx="6997437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 Box 2">
            <a:extLst>
              <a:ext uri="{FF2B5EF4-FFF2-40B4-BE49-F238E27FC236}">
                <a16:creationId xmlns:a16="http://schemas.microsoft.com/office/drawing/2014/main" id="{B97B5516-645E-4D0A-9A1A-7E296C02EE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5045378"/>
            <a:ext cx="6730389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품목코드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약어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품목유형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규격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캐비티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이론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횟수당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사용유무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한줄당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Shot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건조대차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소성대차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</a:p>
        </p:txBody>
      </p:sp>
    </p:spTree>
    <p:extLst>
      <p:ext uri="{BB962C8B-B14F-4D97-AF65-F5344CB8AC3E}">
        <p14:creationId xmlns:p14="http://schemas.microsoft.com/office/powerpoint/2010/main" val="3802464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품질규격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품목별로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품질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규격을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한다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품질규격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좌측의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선택후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품질규격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버튼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클릭시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다른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데이터를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사유무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D904D07-2666-4DF4-A8D7-816C0C88C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916" y="544781"/>
            <a:ext cx="8643938" cy="596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68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공정조건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품목별로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공정조건을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한다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공정조건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좌측의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선택후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공정조건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버튼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클릭시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다른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데이터를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A45EF8-5F93-413C-865A-43C5BAEF0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27" y="476864"/>
            <a:ext cx="859155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87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불량현상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1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불량현상에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2BDE773-4815-403E-9D37-3EC06F6B1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57" y="541081"/>
            <a:ext cx="8629119" cy="568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830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불량현상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불량현상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따른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D3184A4D-A52D-4409-B1B3-B980B5AF6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58466"/>
            <a:ext cx="8551476" cy="5158369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</p:spTree>
    <p:extLst>
      <p:ext uri="{BB962C8B-B14F-4D97-AF65-F5344CB8AC3E}">
        <p14:creationId xmlns:p14="http://schemas.microsoft.com/office/powerpoint/2010/main" val="354319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117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입력합니다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F243B286-B4CB-49FB-9A62-86737C011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3813"/>
            <a:ext cx="8542051" cy="5152684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:a16="http://schemas.microsoft.com/office/drawing/2014/main" id="{F52CCDE9-E874-4CAE-A1CF-E9741B514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5852" y="2791561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2016369" y="4922714"/>
            <a:ext cx="7034057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4996" y="5148402"/>
            <a:ext cx="4752975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</p:spTree>
    <p:extLst>
      <p:ext uri="{BB962C8B-B14F-4D97-AF65-F5344CB8AC3E}">
        <p14:creationId xmlns:p14="http://schemas.microsoft.com/office/powerpoint/2010/main" val="2013433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 err="1"/>
              <a:t>메인화면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메인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732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lang="ko-KR" altLang="en-US" sz="900" dirty="0" err="1">
                <a:sym typeface="Wingdings" panose="05000000000000000000" pitchFamily="2" charset="2"/>
              </a:rPr>
              <a:t>메인화면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BA885FB1-2297-46D9-B92D-B2CF44D92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1" y="886008"/>
            <a:ext cx="8542052" cy="515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09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pc="-1" dirty="0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따른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F52CCDE9-E874-4CAE-A1CF-E9741B514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5852" y="2791561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2016369" y="4922714"/>
            <a:ext cx="7034057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4996" y="5148402"/>
            <a:ext cx="4752975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51B172-EF3F-4667-9AF4-F541177DC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02" y="646678"/>
            <a:ext cx="8675740" cy="5230247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0F23CF0C-3FD1-4366-9055-6687866CB6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6221" y="2860203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6BCBBC93-22FF-440A-81EB-4A8EA1435D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2152" y="3457805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정렬순번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3626508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900" dirty="0"/>
              <a:t>①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사용자정의코드에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입력합니다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1663944" y="5766657"/>
            <a:ext cx="7034057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9921" y="5992345"/>
            <a:ext cx="5379629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7AB80F-7249-4FF4-A0A7-C0CF013FB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15" y="440789"/>
            <a:ext cx="8960389" cy="5397356"/>
          </a:xfrm>
          <a:prstGeom prst="rect">
            <a:avLst/>
          </a:prstGeom>
        </p:spPr>
      </p:pic>
      <p:sp>
        <p:nvSpPr>
          <p:cNvPr id="15" name="Text Box 2">
            <a:extLst>
              <a:ext uri="{FF2B5EF4-FFF2-40B4-BE49-F238E27FC236}">
                <a16:creationId xmlns:a16="http://schemas.microsoft.com/office/drawing/2014/main" id="{BD960887-82E3-44B9-8CEF-997A5CC7FD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6995" y="2045212"/>
            <a:ext cx="5379629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8721289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분류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88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사용자정의코드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따른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337703" y="5766657"/>
            <a:ext cx="8968901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30" y="59923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정렬순번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2B44FE2-234A-4B44-A1F6-EA0BA7793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54" y="440789"/>
            <a:ext cx="9072622" cy="5497873"/>
          </a:xfrm>
          <a:prstGeom prst="rect">
            <a:avLst/>
          </a:prstGeom>
        </p:spPr>
      </p:pic>
      <p:sp>
        <p:nvSpPr>
          <p:cNvPr id="15" name="Text Box 2">
            <a:extLst>
              <a:ext uri="{FF2B5EF4-FFF2-40B4-BE49-F238E27FC236}">
                <a16:creationId xmlns:a16="http://schemas.microsoft.com/office/drawing/2014/main" id="{A1979E09-EF16-4DC4-9B71-4D02ADDE3C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1970" y="2469034"/>
            <a:ext cx="606036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sp>
        <p:nvSpPr>
          <p:cNvPr id="16" name="Text Box 2">
            <a:extLst>
              <a:ext uri="{FF2B5EF4-FFF2-40B4-BE49-F238E27FC236}">
                <a16:creationId xmlns:a16="http://schemas.microsoft.com/office/drawing/2014/main" id="{CFA6234D-34A4-4A22-8DBD-596285C831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0400" y="2973175"/>
            <a:ext cx="606036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정렬순번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3243615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정의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포장등급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337703" y="5766657"/>
            <a:ext cx="8968901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30" y="59923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수종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입력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여부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FB7F14-DA16-4593-8EA3-4172BC094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92" y="536431"/>
            <a:ext cx="8398757" cy="5086350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8447C6CF-3616-4342-AC0E-6BE2A3D5A1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1970" y="2756282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등급</a:t>
            </a:r>
            <a:endParaRPr lang="en-US" altLang="ko-KR" sz="1100" b="0" spc="-1" dirty="0">
              <a:latin typeface="굴림"/>
            </a:endParaRPr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B71D157E-7826-4A6A-8AED-E899BA10E1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1263" y="2775451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수동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입력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여부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439872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88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대차정보를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입력하는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화면입니다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대차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0:빈대차,1:적재,2:언로딩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337703" y="5766657"/>
            <a:ext cx="8968901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30" y="59923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대차그룹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827C32-A912-45E6-B8E2-BC57A0728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54" y="440789"/>
            <a:ext cx="8952662" cy="5381625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D5F139CF-0216-417A-A1A8-F3B4D8FFEC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5441" y="23347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대차그룹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대차상태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7811548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작업지시관리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작업지시생성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5585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생산의뢰 다운로드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생산의뢰된</a:t>
            </a:r>
            <a:r>
              <a:rPr lang="ko-KR" altLang="en-US" sz="900" dirty="0"/>
              <a:t> 다운로드 하여 의뢰 목록들을 </a:t>
            </a:r>
            <a:r>
              <a:rPr lang="ko-KR" altLang="en-US" sz="900" dirty="0" err="1"/>
              <a:t>그리드뷰에</a:t>
            </a:r>
            <a:r>
              <a:rPr lang="ko-KR" altLang="en-US" sz="900" dirty="0"/>
              <a:t> 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생산의뢰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생산의뢰가 더 이상 진행 되지 않도록 마감처리 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작업지시목록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요청받은</a:t>
            </a:r>
            <a:r>
              <a:rPr lang="ko-KR" altLang="en-US" sz="900" dirty="0"/>
              <a:t> </a:t>
            </a:r>
            <a:r>
              <a:rPr lang="ko-KR" altLang="en-US" sz="900" dirty="0" err="1"/>
              <a:t>생산의뢰중</a:t>
            </a:r>
            <a:r>
              <a:rPr lang="ko-KR" altLang="en-US" sz="900" dirty="0"/>
              <a:t> 선택한 의뢰의 작업을 지시하는 목록을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CBB08ACE-BF7C-4564-A208-03BF552E13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2" y="874146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2E17A228-B42F-4AC7-9C5E-ACC08B879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181" y="2741740"/>
            <a:ext cx="6851519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선택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계획수량단위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생산시작시각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생산종료시각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)/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투입 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산출 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생산의뢰번호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생산의뢰순번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프로젝트명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A1F1995-4B7D-4B3B-97F0-6D97A1D6BA27}"/>
              </a:ext>
            </a:extLst>
          </p:cNvPr>
          <p:cNvSpPr/>
          <p:nvPr/>
        </p:nvSpPr>
        <p:spPr>
          <a:xfrm>
            <a:off x="2051181" y="4187209"/>
            <a:ext cx="66991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계획수량단위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작업장</a:t>
            </a:r>
            <a:endParaRPr lang="en-US" altLang="ko-KR" sz="1200" dirty="0">
              <a:highlight>
                <a:srgbClr val="FFFFFF"/>
              </a:highlight>
              <a:latin typeface="맑은 고딕" pitchFamily="50" charset="-127"/>
              <a:ea typeface="맑은 고딕" pitchFamily="50" charset="-127"/>
            </a:endParaRPr>
          </a:p>
          <a:p>
            <a:endParaRPr lang="en-US" altLang="ko-KR" sz="1200" dirty="0">
              <a:solidFill>
                <a:srgbClr val="FFFFFF"/>
              </a:solidFill>
              <a:highlight>
                <a:srgbClr val="FFFFFF"/>
              </a:highlight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DEA7F7-F76B-4ED3-BE6D-6E3DE090B495}"/>
              </a:ext>
            </a:extLst>
          </p:cNvPr>
          <p:cNvSpPr txBox="1"/>
          <p:nvPr/>
        </p:nvSpPr>
        <p:spPr>
          <a:xfrm>
            <a:off x="7728636" y="176293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AB6B8D-AFCD-493D-827F-3FD491094121}"/>
              </a:ext>
            </a:extLst>
          </p:cNvPr>
          <p:cNvSpPr txBox="1"/>
          <p:nvPr/>
        </p:nvSpPr>
        <p:spPr>
          <a:xfrm>
            <a:off x="7728636" y="197807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28D25D-E970-46A1-B590-90794894F87C}"/>
              </a:ext>
            </a:extLst>
          </p:cNvPr>
          <p:cNvSpPr txBox="1"/>
          <p:nvPr/>
        </p:nvSpPr>
        <p:spPr>
          <a:xfrm>
            <a:off x="2369469" y="2195794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8D0CCE-5F70-4876-9D9B-2D0BAAEF0EFA}"/>
              </a:ext>
            </a:extLst>
          </p:cNvPr>
          <p:cNvSpPr txBox="1"/>
          <p:nvPr/>
        </p:nvSpPr>
        <p:spPr>
          <a:xfrm>
            <a:off x="2380234" y="387006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2943204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작업지시관리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작업지시처리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7662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</a:t>
            </a:r>
            <a:r>
              <a:rPr lang="ko-KR" altLang="en-US" sz="900" dirty="0"/>
              <a:t>작업지시 확인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공정별</a:t>
            </a:r>
            <a:r>
              <a:rPr lang="en-US" altLang="ko-KR" sz="900" dirty="0"/>
              <a:t> / </a:t>
            </a:r>
            <a:r>
              <a:rPr lang="ko-KR" altLang="en-US" sz="900" dirty="0"/>
              <a:t>작업장별 작업지시를 확인한다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작업지시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작업이 종료된 작업을 마감처리 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작업지시 마감취소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종료된 작업에 수정사항이 생기면 </a:t>
            </a:r>
            <a:r>
              <a:rPr lang="ko-KR" altLang="en-US" sz="900" dirty="0" err="1"/>
              <a:t>마감취소하여</a:t>
            </a:r>
            <a:r>
              <a:rPr lang="ko-KR" altLang="en-US" sz="900" dirty="0"/>
              <a:t> 다시 처리한다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④입력정보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생성된 작업지시 수정내용을 입력하여 저장한다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D10D65A-2E80-4330-AC3D-78A980B9E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99" y="688470"/>
            <a:ext cx="8588855" cy="530244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5D471A6A-82E8-4C74-823C-BFEDBE28DD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6162" y="2556981"/>
            <a:ext cx="6641429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수량단위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생산시작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생산종료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CD26A1-0D13-4ECA-8E58-12E994D5E973}"/>
              </a:ext>
            </a:extLst>
          </p:cNvPr>
          <p:cNvSpPr txBox="1"/>
          <p:nvPr/>
        </p:nvSpPr>
        <p:spPr>
          <a:xfrm>
            <a:off x="1939171" y="162408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55BB3C-2CB9-4B77-B576-3282F626896C}"/>
              </a:ext>
            </a:extLst>
          </p:cNvPr>
          <p:cNvSpPr txBox="1"/>
          <p:nvPr/>
        </p:nvSpPr>
        <p:spPr>
          <a:xfrm>
            <a:off x="7623133" y="1651174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0C3FBA-4DC2-40B2-8E7C-E72CE41D8390}"/>
              </a:ext>
            </a:extLst>
          </p:cNvPr>
          <p:cNvSpPr txBox="1"/>
          <p:nvPr/>
        </p:nvSpPr>
        <p:spPr>
          <a:xfrm>
            <a:off x="7623132" y="182149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CD7D22-8E98-4B4C-A380-FBD1C664274F}"/>
              </a:ext>
            </a:extLst>
          </p:cNvPr>
          <p:cNvSpPr txBox="1"/>
          <p:nvPr/>
        </p:nvSpPr>
        <p:spPr>
          <a:xfrm>
            <a:off x="2291818" y="505880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④</a:t>
            </a:r>
          </a:p>
        </p:txBody>
      </p:sp>
    </p:spTree>
    <p:extLst>
      <p:ext uri="{BB962C8B-B14F-4D97-AF65-F5344CB8AC3E}">
        <p14:creationId xmlns:p14="http://schemas.microsoft.com/office/powerpoint/2010/main" val="1508197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작업지시관리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실적조회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9740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작업지시 확인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공정별</a:t>
            </a:r>
            <a:r>
              <a:rPr lang="en-US" altLang="ko-KR" sz="900" dirty="0"/>
              <a:t> / </a:t>
            </a:r>
            <a:r>
              <a:rPr lang="ko-KR" altLang="en-US" sz="900" dirty="0"/>
              <a:t>작업장별 </a:t>
            </a:r>
            <a:r>
              <a:rPr lang="en-US" altLang="ko-KR" sz="900" dirty="0"/>
              <a:t> </a:t>
            </a:r>
            <a:r>
              <a:rPr lang="ko-KR" altLang="en-US" sz="900" dirty="0"/>
              <a:t>작업지시를 확인한다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작업지시목록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지시된 작업의 목록들을 확인 하는 목록입니다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시간대별 실적조회 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진행중인 작업의 시간대별 실적을 나타내는 차트입니다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④일단위별 실적조회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진행중인 작업의 일단위별 실적을 나타내는 차트입니다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74A2E0B2-7834-49CD-A02B-40B70188A7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64929"/>
            <a:ext cx="8542047" cy="515268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7AFBA17F-1DA9-4B94-AF06-E24B8E8494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49490"/>
            <a:ext cx="6638906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수량단위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생산시작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생산종료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BB035A-4DB3-4E82-BD7C-1FFA82B352F3}"/>
              </a:ext>
            </a:extLst>
          </p:cNvPr>
          <p:cNvSpPr txBox="1"/>
          <p:nvPr/>
        </p:nvSpPr>
        <p:spPr>
          <a:xfrm>
            <a:off x="1973036" y="1796993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B17DC82-317D-4EFB-8CDB-6BA9C2EBF4E9}"/>
              </a:ext>
            </a:extLst>
          </p:cNvPr>
          <p:cNvSpPr txBox="1"/>
          <p:nvPr/>
        </p:nvSpPr>
        <p:spPr>
          <a:xfrm>
            <a:off x="2531576" y="221034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D9F2D9A-376A-4E10-AE13-27BD28B93633}"/>
              </a:ext>
            </a:extLst>
          </p:cNvPr>
          <p:cNvSpPr txBox="1"/>
          <p:nvPr/>
        </p:nvSpPr>
        <p:spPr>
          <a:xfrm>
            <a:off x="1973035" y="413550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E13169-814A-4F8D-8BB0-2A807C48199A}"/>
              </a:ext>
            </a:extLst>
          </p:cNvPr>
          <p:cNvSpPr txBox="1"/>
          <p:nvPr/>
        </p:nvSpPr>
        <p:spPr>
          <a:xfrm>
            <a:off x="5768829" y="414666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④</a:t>
            </a:r>
          </a:p>
        </p:txBody>
      </p:sp>
    </p:spTree>
    <p:extLst>
      <p:ext uri="{BB962C8B-B14F-4D97-AF65-F5344CB8AC3E}">
        <p14:creationId xmlns:p14="http://schemas.microsoft.com/office/powerpoint/2010/main" val="30312180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생산수량을 조회 및 조정하는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실적조회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1430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작업지시일자를 선택하여 그 날짜에 있는 데이터를 가져오고 공정과 작업장을 선택하면 그 조건으로 합쳐 조회가 다시 보여집니다</a:t>
            </a:r>
            <a:r>
              <a:rPr lang="en-US" altLang="ko-KR" sz="900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실적보정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조회된 작업지시를 선택하여 생산 수량을 수정하는 기능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실적분할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조회된 작업지시를 선택하여 생산 수량을 분할하는 기능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0DA97723-D535-46EF-AF41-F2DF3891E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68981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58B089C8-3263-4F84-9721-97B0FBC9FE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622875"/>
            <a:ext cx="7826345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39743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포장 </a:t>
            </a:r>
            <a:r>
              <a:rPr lang="ko-KR" altLang="en-US" dirty="0" err="1"/>
              <a:t>팔렛트를</a:t>
            </a:r>
            <a:r>
              <a:rPr lang="ko-KR" altLang="en-US" dirty="0"/>
              <a:t> 마감하는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055807" y="153068"/>
            <a:ext cx="2008095" cy="216371"/>
          </a:xfrm>
        </p:spPr>
        <p:txBody>
          <a:bodyPr/>
          <a:lstStyle/>
          <a:p>
            <a:r>
              <a:rPr lang="ko-KR" altLang="en-US" dirty="0"/>
              <a:t>포장 </a:t>
            </a:r>
            <a:r>
              <a:rPr lang="ko-KR" altLang="en-US" dirty="0" err="1"/>
              <a:t>팔렛트</a:t>
            </a:r>
            <a:r>
              <a:rPr lang="ko-KR" altLang="en-US" dirty="0"/>
              <a:t> 마감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7662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생산일자 조건에 맞춰 데이터를 보여진다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작업지시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작업지시를 선택 후 마감버튼 </a:t>
            </a:r>
            <a:r>
              <a:rPr lang="ko-KR" altLang="en-US" sz="900" dirty="0" err="1"/>
              <a:t>클릭시</a:t>
            </a:r>
            <a:r>
              <a:rPr lang="ko-KR" altLang="en-US" sz="900" dirty="0"/>
              <a:t> 해당 작업지시에 포함된 모든 팔레트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팔레트 마감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팔레트 선택 후 개별 팔레트 마감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④</a:t>
            </a:r>
            <a:r>
              <a:rPr lang="ko-KR" altLang="en-US" sz="900" dirty="0" err="1"/>
              <a:t>등급상세</a:t>
            </a:r>
            <a:r>
              <a:rPr lang="ko-KR" altLang="en-US" sz="900" dirty="0"/>
              <a:t> 수정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포장 팔레트의 등급 상세명을 수정합니다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(</a:t>
            </a:r>
            <a:r>
              <a:rPr lang="ko-KR" altLang="en-US" sz="900" dirty="0"/>
              <a:t>마감된 팔레트는 수정불가</a:t>
            </a:r>
            <a:r>
              <a:rPr lang="en-US" altLang="ko-KR" sz="900" dirty="0"/>
              <a:t>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54EA7A9-F130-4D8C-A2CD-538B9A58C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75469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AE0A7E5F-E92F-4D76-A8B6-29F3EA8CFA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7183" y="2515940"/>
            <a:ext cx="381647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선택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8FBBCAAC-F80D-4BB1-9C70-A9AB0A6B3F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1067" y="4214143"/>
            <a:ext cx="3076079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선택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팔렛트번호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등급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등급상세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등급상세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수량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ERP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업로드 여부</a:t>
            </a:r>
          </a:p>
        </p:txBody>
      </p:sp>
    </p:spTree>
    <p:extLst>
      <p:ext uri="{BB962C8B-B14F-4D97-AF65-F5344CB8AC3E}">
        <p14:creationId xmlns:p14="http://schemas.microsoft.com/office/powerpoint/2010/main" val="3694851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사용자그룹관리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732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그룹의 사용유무를 준다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D846E1E4-9245-45B8-B019-6F27EF0FA7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9519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11A3FB99-F6CD-438A-8E59-FF6756862D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0872" y="2627425"/>
            <a:ext cx="5437187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그룹코드 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그룹 명 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</p:spTree>
    <p:extLst>
      <p:ext uri="{BB962C8B-B14F-4D97-AF65-F5344CB8AC3E}">
        <p14:creationId xmlns:p14="http://schemas.microsoft.com/office/powerpoint/2010/main" val="1793264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포장 실적 조회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완제품 입고리스트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품목별 조건으로 조회합니다</a:t>
            </a:r>
            <a:r>
              <a:rPr lang="en-US" altLang="ko-KR" sz="900" dirty="0"/>
              <a:t>..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4419D861-9C1B-47DA-84B7-F860CB47B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64931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AB8327A7-8CD3-45E9-96EA-720A274F02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53659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팔레트번호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입고수량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마감시각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취소시각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/ERP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업로드여부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</a:p>
        </p:txBody>
      </p:sp>
    </p:spTree>
    <p:extLst>
      <p:ext uri="{BB962C8B-B14F-4D97-AF65-F5344CB8AC3E}">
        <p14:creationId xmlns:p14="http://schemas.microsoft.com/office/powerpoint/2010/main" val="3534997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건조</a:t>
            </a:r>
            <a:r>
              <a:rPr lang="en-US" altLang="ko-KR" dirty="0"/>
              <a:t>,</a:t>
            </a:r>
            <a:r>
              <a:rPr lang="ko-KR" altLang="en-US" dirty="0"/>
              <a:t>소성에서 사용하는 </a:t>
            </a:r>
            <a:r>
              <a:rPr lang="en-US" altLang="ko-KR" dirty="0"/>
              <a:t>GAS </a:t>
            </a:r>
            <a:r>
              <a:rPr lang="ko-KR" altLang="en-US" dirty="0"/>
              <a:t>사용량 등록 수정 조회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GAS</a:t>
            </a:r>
            <a:r>
              <a:rPr lang="ko-KR" altLang="en-US" dirty="0"/>
              <a:t> 사용량 등록 조회 수정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9352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900" dirty="0"/>
              <a:t>GAS </a:t>
            </a:r>
            <a:r>
              <a:rPr lang="ko-KR" altLang="en-US" sz="900" dirty="0"/>
              <a:t>사용량을 등록일자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별로 조회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등록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900" dirty="0"/>
              <a:t>GAS </a:t>
            </a:r>
            <a:r>
              <a:rPr lang="ko-KR" altLang="en-US" sz="900" dirty="0"/>
              <a:t>사용량을 등록할 수 있다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수정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900" dirty="0"/>
              <a:t>GAS </a:t>
            </a:r>
            <a:r>
              <a:rPr lang="ko-KR" altLang="en-US" sz="900" dirty="0"/>
              <a:t>사용량</a:t>
            </a:r>
            <a:r>
              <a:rPr lang="en-US" altLang="ko-KR" sz="900" dirty="0"/>
              <a:t>/</a:t>
            </a:r>
            <a:r>
              <a:rPr lang="ko-KR" altLang="en-US" sz="900" dirty="0"/>
              <a:t>기숙사</a:t>
            </a:r>
            <a:r>
              <a:rPr lang="en-US" altLang="ko-KR" sz="900" dirty="0"/>
              <a:t>GAS</a:t>
            </a:r>
            <a:r>
              <a:rPr lang="ko-KR" altLang="en-US" sz="900" dirty="0"/>
              <a:t>사용량</a:t>
            </a:r>
            <a:r>
              <a:rPr lang="en-US" altLang="ko-KR" sz="900" dirty="0"/>
              <a:t>/</a:t>
            </a:r>
            <a:r>
              <a:rPr lang="ko-KR" altLang="en-US" sz="900" dirty="0"/>
              <a:t>비고 만 수정가능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D50BFB09-E729-49A0-96E7-A6E4DC6FF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92497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D311C053-01F2-457B-8956-F1CDAAFFC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6833" y="2499173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기준일자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/GAS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사용량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기숙사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GAS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사용량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</p:spTree>
    <p:extLst>
      <p:ext uri="{BB962C8B-B14F-4D97-AF65-F5344CB8AC3E}">
        <p14:creationId xmlns:p14="http://schemas.microsoft.com/office/powerpoint/2010/main" val="2386033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대차 현황을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055807" y="189162"/>
            <a:ext cx="2008095" cy="216371"/>
          </a:xfrm>
        </p:spPr>
        <p:txBody>
          <a:bodyPr/>
          <a:lstStyle/>
          <a:p>
            <a:r>
              <a:rPr lang="ko-KR" altLang="en-US" dirty="0"/>
              <a:t>대차현황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대차그룹</a:t>
            </a:r>
            <a:r>
              <a:rPr lang="en-US" altLang="ko-KR" sz="900" dirty="0"/>
              <a:t>/</a:t>
            </a:r>
            <a:r>
              <a:rPr lang="ko-KR" altLang="en-US" sz="900" dirty="0"/>
              <a:t>품목 별 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3CC25C19-7EAE-4D8E-B207-53F3C5E3F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0057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9F5F6EA4-33A0-4BA0-A966-9874C63F4E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7" y="2549538"/>
            <a:ext cx="664292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요입시간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중간시간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요출시간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53167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대차이력을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대차이력조회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대차</a:t>
            </a:r>
            <a:r>
              <a:rPr lang="en-US" altLang="ko-KR" sz="900" dirty="0"/>
              <a:t>/</a:t>
            </a:r>
            <a:r>
              <a:rPr lang="ko-KR" altLang="en-US" sz="900" dirty="0"/>
              <a:t>품목 별 대차이력조회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9EADE3DA-27B6-4A66-B464-4C6EAF426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0057"/>
            <a:ext cx="8531294" cy="5146195"/>
          </a:xfrm>
          <a:prstGeom prst="rect">
            <a:avLst/>
          </a:prstGeom>
        </p:spPr>
      </p:pic>
      <p:sp>
        <p:nvSpPr>
          <p:cNvPr id="15" name="Text Box 2">
            <a:extLst>
              <a:ext uri="{FF2B5EF4-FFF2-40B4-BE49-F238E27FC236}">
                <a16:creationId xmlns:a16="http://schemas.microsoft.com/office/drawing/2014/main" id="{5B9664B0-6009-4B0B-AF5A-CE37AB4EE1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5" y="2474653"/>
            <a:ext cx="6511906" cy="870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요입시간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중간시간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요출시간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대상대차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대차비우기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대차비우기일시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대차비우기수량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대차비우기원인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대상작업장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대상작업장품목</a:t>
            </a:r>
          </a:p>
        </p:txBody>
      </p:sp>
    </p:spTree>
    <p:extLst>
      <p:ext uri="{BB962C8B-B14F-4D97-AF65-F5344CB8AC3E}">
        <p14:creationId xmlns:p14="http://schemas.microsoft.com/office/powerpoint/2010/main" val="41729458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대차 현황을 모니터링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대차현황모니터링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88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현황확인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건조대차</a:t>
            </a:r>
            <a:r>
              <a:rPr lang="en-US" altLang="ko-KR" sz="900" dirty="0"/>
              <a:t>/</a:t>
            </a:r>
            <a:r>
              <a:rPr lang="ko-KR" altLang="en-US" sz="900" dirty="0"/>
              <a:t>소성대차 화면을 </a:t>
            </a:r>
            <a:r>
              <a:rPr lang="en-US" altLang="ko-KR" sz="900" dirty="0"/>
              <a:t>2</a:t>
            </a:r>
            <a:r>
              <a:rPr lang="ko-KR" altLang="en-US" sz="900" dirty="0"/>
              <a:t>개로 구성하고</a:t>
            </a:r>
            <a:r>
              <a:rPr lang="en-US" altLang="ko-KR" sz="900" dirty="0"/>
              <a:t> </a:t>
            </a:r>
            <a:r>
              <a:rPr lang="ko-KR" altLang="en-US" sz="900" dirty="0"/>
              <a:t>우측에는 </a:t>
            </a:r>
            <a:r>
              <a:rPr lang="ko-KR" altLang="en-US" sz="900" dirty="0" err="1"/>
              <a:t>비어있는</a:t>
            </a:r>
            <a:r>
              <a:rPr lang="ko-KR" altLang="en-US" sz="900" dirty="0"/>
              <a:t> 대차 목록을 표시합니다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6346BDAE-8A85-4717-9BFF-03F77170D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79519"/>
            <a:ext cx="8520539" cy="513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484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비가동을 조회하거나 추가하는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비가동</a:t>
            </a:r>
            <a:r>
              <a:rPr lang="ko-KR" altLang="en-US" dirty="0"/>
              <a:t> 등록 및 조회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042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등록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비가동을 등록할 수 있습니다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비가동일자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CE347063-279C-412F-A3C1-315A30C58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90057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C85DF4CD-A71C-4C29-8663-4FBFB413A3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5" y="2516392"/>
            <a:ext cx="6448406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비가동일자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비가동대분류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비가동상세분류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비가동발생시각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비가동종료시각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비가동시간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발생유형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42361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사원 근태정보를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ERP </a:t>
            </a:r>
            <a:r>
              <a:rPr lang="ko-KR" altLang="en-US" dirty="0"/>
              <a:t>근태정보 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042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근무일자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근태 조회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엑셀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근태정보를 엑셀로 다운로드 합니다</a:t>
            </a:r>
            <a:r>
              <a:rPr lang="en-US" altLang="ko-KR" sz="900" dirty="0"/>
              <a:t>.</a:t>
            </a:r>
          </a:p>
        </p:txBody>
      </p:sp>
      <p:sp>
        <p:nvSpPr>
          <p:cNvPr id="17" name="Text Box 2">
            <a:extLst>
              <a:ext uri="{FF2B5EF4-FFF2-40B4-BE49-F238E27FC236}">
                <a16:creationId xmlns:a16="http://schemas.microsoft.com/office/drawing/2014/main" id="{A05817CF-E662-43B1-8695-3E72DBC57C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53659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근무시작시간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근무종료시간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근무시간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9BAD6A2-1C9B-4F8B-9A8E-B5CB5A4ECCE5}"/>
              </a:ext>
            </a:extLst>
          </p:cNvPr>
          <p:cNvGrpSpPr/>
          <p:nvPr/>
        </p:nvGrpSpPr>
        <p:grpSpPr>
          <a:xfrm>
            <a:off x="507043" y="892497"/>
            <a:ext cx="8542051" cy="5152684"/>
            <a:chOff x="507043" y="892497"/>
            <a:chExt cx="8542051" cy="5152684"/>
          </a:xfrm>
        </p:grpSpPr>
        <p:pic>
          <p:nvPicPr>
            <p:cNvPr id="11" name="그림 10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2C2BE4C0-66ED-4D6A-8565-4C8D7BE1D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9627" y="1476022"/>
              <a:ext cx="3376462" cy="2338513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4449D96-80DE-412A-BDA2-6394791A8B71}"/>
                </a:ext>
              </a:extLst>
            </p:cNvPr>
            <p:cNvSpPr/>
            <p:nvPr/>
          </p:nvSpPr>
          <p:spPr>
            <a:xfrm>
              <a:off x="1666975" y="3171913"/>
              <a:ext cx="1266464" cy="335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CDB38A3-C599-484D-A639-2B0C04F95318}"/>
                </a:ext>
              </a:extLst>
            </p:cNvPr>
            <p:cNvSpPr txBox="1"/>
            <p:nvPr/>
          </p:nvSpPr>
          <p:spPr>
            <a:xfrm>
              <a:off x="1594792" y="2864851"/>
              <a:ext cx="364202" cy="307777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solidFill>
                    <a:srgbClr val="FF0000"/>
                  </a:solidFill>
                </a:rPr>
                <a:t>①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E46FDC5-6300-4386-AA3F-B5CD435E3D96}"/>
                </a:ext>
              </a:extLst>
            </p:cNvPr>
            <p:cNvSpPr/>
            <p:nvPr/>
          </p:nvSpPr>
          <p:spPr>
            <a:xfrm>
              <a:off x="3737718" y="3507550"/>
              <a:ext cx="655404" cy="24661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6008BEA-2B8F-4B1C-869F-2EF0DA2A112D}"/>
                </a:ext>
              </a:extLst>
            </p:cNvPr>
            <p:cNvSpPr txBox="1"/>
            <p:nvPr/>
          </p:nvSpPr>
          <p:spPr>
            <a:xfrm>
              <a:off x="3437006" y="3437651"/>
              <a:ext cx="364202" cy="307777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solidFill>
                    <a:srgbClr val="FF0000"/>
                  </a:solidFill>
                </a:rPr>
                <a:t>②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404EA4-F2A3-4EB1-AFF0-EF64796827FC}"/>
                </a:ext>
              </a:extLst>
            </p:cNvPr>
            <p:cNvSpPr txBox="1"/>
            <p:nvPr/>
          </p:nvSpPr>
          <p:spPr>
            <a:xfrm>
              <a:off x="3165440" y="2863421"/>
              <a:ext cx="364202" cy="307777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solidFill>
                    <a:srgbClr val="FF0000"/>
                  </a:solidFill>
                </a:rPr>
                <a:t>③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A813956-9324-478C-8F2E-0A5201B923D4}"/>
                </a:ext>
              </a:extLst>
            </p:cNvPr>
            <p:cNvSpPr/>
            <p:nvPr/>
          </p:nvSpPr>
          <p:spPr>
            <a:xfrm>
              <a:off x="3167976" y="3162465"/>
              <a:ext cx="1266464" cy="335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그림 14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7F677883-72D3-4DB1-AF3D-0CAF748F9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043" y="892497"/>
              <a:ext cx="8542051" cy="5152684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1E643107-3DC7-44D7-B643-A8091A071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11328" y="1933603"/>
              <a:ext cx="1466850" cy="21907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CFD0AAF-CCF6-4482-A153-940518E0F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6494" y="935777"/>
              <a:ext cx="952500" cy="11430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C25BB9B-1EDA-44A4-BAE5-1097E3E061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0577" y="925251"/>
              <a:ext cx="442167" cy="114636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FB63F2D-985A-47AF-B3BF-7F1E00A2E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48745" y="5881421"/>
              <a:ext cx="1304925" cy="161925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07D0A35A-FE96-4573-B0A7-0BD9AB7E2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148745" y="5879586"/>
              <a:ext cx="483608" cy="1209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0424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작업자의 근태현황을 분석하는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근태현황 분석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근무일자</a:t>
            </a:r>
            <a:r>
              <a:rPr lang="en-US" altLang="ko-KR" sz="900" dirty="0"/>
              <a:t>/</a:t>
            </a:r>
            <a:r>
              <a:rPr lang="ko-KR" altLang="en-US" sz="900" dirty="0"/>
              <a:t>작업자 별 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상세조회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작업자를 선택하여 해당 사원이 작업한 작업지시의 상세 정보를 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05C0BBD3-E7AD-4846-9D7E-95AFD08BF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90057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83D63A34-4451-450F-BF66-B48667B8E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7" y="2509154"/>
            <a:ext cx="8473591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작업자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근무일을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컬럼으로 생성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(Ex&gt;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홍길동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2018-01-01 / 2018-01-02 …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으로 출력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.)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DC25F5E2-5E06-4129-A69F-EF73F86534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6" y="4189391"/>
            <a:ext cx="6024631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작업지삭일시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작업종료일시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할당작업자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23342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불량 이미지 등록 및 조회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불량이미지</a:t>
            </a:r>
            <a:r>
              <a:rPr lang="ko-KR" altLang="en-US" dirty="0"/>
              <a:t> 등록 및 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042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</a:t>
            </a:r>
            <a:r>
              <a:rPr lang="en-US" altLang="ko-KR" sz="900" dirty="0"/>
              <a:t> </a:t>
            </a:r>
            <a:r>
              <a:rPr lang="ko-KR" altLang="en-US" sz="900" dirty="0"/>
              <a:t>별 불량 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등록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불량을 등록할 수 있다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70B436B-32A8-4E19-9C53-96BACE4C1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23" y="852536"/>
            <a:ext cx="8574312" cy="517214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636C28BF-6517-4D01-BC5C-2561F86DEC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실적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불량이미지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등록건수</a:t>
            </a: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B729A14D-E63A-4D7E-81C6-F58867CB67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4131991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불량대분류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불량상세분류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발생일시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불량수량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불량사진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62786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품질 측정값을 등록하는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품질측정값등록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일시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조회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 err="1"/>
              <a:t>측정회차</a:t>
            </a:r>
            <a:r>
              <a:rPr lang="ko-KR" altLang="en-US" sz="900" dirty="0"/>
              <a:t> 추가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측정회차를</a:t>
            </a:r>
            <a:r>
              <a:rPr lang="ko-KR" altLang="en-US" sz="900" dirty="0"/>
              <a:t> 추가할 수 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</a:t>
            </a:r>
            <a:r>
              <a:rPr lang="ko-KR" altLang="en-US" sz="900" dirty="0" err="1"/>
              <a:t>측정회차</a:t>
            </a:r>
            <a:r>
              <a:rPr lang="ko-KR" altLang="en-US" sz="900" dirty="0"/>
              <a:t> 삭제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측정회차</a:t>
            </a:r>
            <a:r>
              <a:rPr lang="ko-KR" altLang="en-US" sz="900" dirty="0"/>
              <a:t> 삭제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16A9D9FD-6AC2-44C0-A0BE-2FBA75E6CA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45" y="838774"/>
            <a:ext cx="8604258" cy="5190208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9BAE615C-340D-40B8-96EE-9EDA94497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5512" y="2419042"/>
            <a:ext cx="1534130" cy="870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17AAD686-78E2-4419-B2AE-4D75652853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107" y="2545339"/>
            <a:ext cx="774015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기준값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Text Box 2">
            <a:extLst>
              <a:ext uri="{FF2B5EF4-FFF2-40B4-BE49-F238E27FC236}">
                <a16:creationId xmlns:a16="http://schemas.microsoft.com/office/drawing/2014/main" id="{1C4C1696-34A9-40E7-93EF-200FB733D3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2179" y="2734365"/>
            <a:ext cx="5293983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GRID3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편차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측정횟수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1~28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993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사용자그룹별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권한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그룹목록 셀 </a:t>
            </a:r>
            <a:r>
              <a:rPr lang="ko-KR" altLang="en-US" sz="900" dirty="0" err="1"/>
              <a:t>클릭시</a:t>
            </a:r>
            <a:r>
              <a:rPr lang="ko-KR" altLang="en-US" sz="900" dirty="0"/>
              <a:t> 사용중인 화면 출력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94AFB3-192C-48F3-B02C-1DBA572F2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27" y="704490"/>
            <a:ext cx="8926812" cy="53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6604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공정조건을 등록하는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공정조건등록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일시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조회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 err="1"/>
              <a:t>측정회차</a:t>
            </a:r>
            <a:r>
              <a:rPr lang="ko-KR" altLang="en-US" sz="900" dirty="0"/>
              <a:t> 추가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측정회차를</a:t>
            </a:r>
            <a:r>
              <a:rPr lang="ko-KR" altLang="en-US" sz="900" dirty="0"/>
              <a:t> 추가할 수 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</a:t>
            </a:r>
            <a:r>
              <a:rPr lang="ko-KR" altLang="en-US" sz="900" dirty="0" err="1"/>
              <a:t>측정회차</a:t>
            </a:r>
            <a:r>
              <a:rPr lang="ko-KR" altLang="en-US" sz="900" dirty="0"/>
              <a:t> 삭제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측정회차</a:t>
            </a:r>
            <a:r>
              <a:rPr lang="ko-KR" altLang="en-US" sz="900" dirty="0"/>
              <a:t> 삭제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BC21844F-C7D6-4634-83DE-47107941D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49312"/>
            <a:ext cx="8574312" cy="517214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43A3C384-2398-402B-A29D-437E4F41FE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19042"/>
            <a:ext cx="1478012" cy="870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20A3E369-32C5-45B5-909E-38F41134DD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107" y="2520500"/>
            <a:ext cx="1024345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1~27(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기준값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61A5CA35-EEED-40CA-9237-D84A97E55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2917" y="2728256"/>
            <a:ext cx="5293983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GRID3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측정값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1~27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입력</a:t>
            </a: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87324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 err="1"/>
              <a:t>품질측정값을</a:t>
            </a:r>
            <a:r>
              <a:rPr lang="ko-KR" altLang="en-US" dirty="0"/>
              <a:t>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품질측정값</a:t>
            </a:r>
            <a:r>
              <a:rPr lang="ko-KR" altLang="en-US" dirty="0"/>
              <a:t> 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품질측정 조회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BC21844F-C7D6-4634-83DE-47107941D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49312"/>
            <a:ext cx="8574312" cy="517214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514141B-74C4-4FBE-B9DC-A7227A015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55453"/>
            <a:ext cx="8574312" cy="517214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994B5A2F-632B-434A-894E-6A6665C07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5" y="2512088"/>
            <a:ext cx="6524606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/USL/SL/LSL/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상세품목코드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상세품목명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측정회차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측정순번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측정값</a:t>
            </a:r>
          </a:p>
        </p:txBody>
      </p:sp>
    </p:spTree>
    <p:extLst>
      <p:ext uri="{BB962C8B-B14F-4D97-AF65-F5344CB8AC3E}">
        <p14:creationId xmlns:p14="http://schemas.microsoft.com/office/powerpoint/2010/main" val="18121079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공정조건을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공정조건 조회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조회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일자</a:t>
            </a:r>
            <a:r>
              <a:rPr lang="en-US" altLang="ko-KR" sz="900" dirty="0"/>
              <a:t>/</a:t>
            </a:r>
            <a:r>
              <a:rPr lang="ko-KR" altLang="en-US" sz="900" dirty="0"/>
              <a:t>공정</a:t>
            </a:r>
            <a:r>
              <a:rPr lang="en-US" altLang="ko-KR" sz="900" dirty="0"/>
              <a:t>/</a:t>
            </a:r>
            <a:r>
              <a:rPr lang="ko-KR" altLang="en-US" sz="900" dirty="0"/>
              <a:t>작업장 별 품질측정 조회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C76C852D-2513-4E13-8F2D-C05D83ECAF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55453"/>
            <a:ext cx="8574312" cy="5172144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2932DEEE-817F-4D66-9B91-AD51C2D948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86206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/USL/SL/LSL/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측정회차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측정값</a:t>
            </a:r>
          </a:p>
        </p:txBody>
      </p:sp>
    </p:spTree>
    <p:extLst>
      <p:ext uri="{BB962C8B-B14F-4D97-AF65-F5344CB8AC3E}">
        <p14:creationId xmlns:p14="http://schemas.microsoft.com/office/powerpoint/2010/main" val="11576072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원자재 </a:t>
            </a:r>
            <a:r>
              <a:rPr lang="en-US" altLang="ko-KR" dirty="0"/>
              <a:t>LOT</a:t>
            </a:r>
            <a:r>
              <a:rPr lang="ko-KR" altLang="en-US" dirty="0"/>
              <a:t>를 조회하는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원재료 </a:t>
            </a:r>
            <a:r>
              <a:rPr lang="en-US" altLang="ko-KR" dirty="0"/>
              <a:t>LOT</a:t>
            </a:r>
            <a:r>
              <a:rPr lang="ko-KR" altLang="en-US" dirty="0"/>
              <a:t>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생산년도</a:t>
            </a:r>
            <a:r>
              <a:rPr lang="ko-KR" altLang="en-US" sz="900" dirty="0"/>
              <a:t> 별 원자재 </a:t>
            </a:r>
            <a:r>
              <a:rPr lang="en-US" altLang="ko-KR" sz="900" dirty="0"/>
              <a:t>LOT </a:t>
            </a:r>
            <a:r>
              <a:rPr lang="ko-KR" altLang="en-US" sz="900" dirty="0"/>
              <a:t>조회</a:t>
            </a: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48CDE992-B20F-42B0-889D-A81B4DD0C5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23" y="852536"/>
            <a:ext cx="8585069" cy="5178633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72442C88-65D1-4199-A15B-9B92B0640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86206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생산년도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레벨코드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레벨명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차수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원자재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LOT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번호</a:t>
            </a:r>
          </a:p>
        </p:txBody>
      </p:sp>
    </p:spTree>
    <p:extLst>
      <p:ext uri="{BB962C8B-B14F-4D97-AF65-F5344CB8AC3E}">
        <p14:creationId xmlns:p14="http://schemas.microsoft.com/office/powerpoint/2010/main" val="25833124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적재일지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042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적재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적재 공정의 작업일지를 나타낸다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35977203-D031-4418-AE3C-C35AB14ADA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2497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8A34A0A2-EECB-4D89-8A56-14223704D0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94" y="246982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적재 일지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874EDD-0972-44E4-A48C-31B253E69BD6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179BF5-D30E-4E79-9A0F-19386ADB8593}"/>
              </a:ext>
            </a:extLst>
          </p:cNvPr>
          <p:cNvSpPr txBox="1"/>
          <p:nvPr/>
        </p:nvSpPr>
        <p:spPr>
          <a:xfrm>
            <a:off x="1973036" y="236260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4708202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성형일지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성형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성형 공정의 작업일지를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01A1F8BC-CFFB-4763-8140-028150FBF5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37" y="873858"/>
            <a:ext cx="8481554" cy="511619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954E2920-6AE6-4CDC-9E8D-F5DB65DE75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3491" y="2428953"/>
            <a:ext cx="8473591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성형 일지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ADACD-0B97-4F2B-820D-96AED1174A81}"/>
              </a:ext>
            </a:extLst>
          </p:cNvPr>
          <p:cNvSpPr txBox="1"/>
          <p:nvPr/>
        </p:nvSpPr>
        <p:spPr>
          <a:xfrm>
            <a:off x="1958994" y="1806052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304514-29B3-4523-8D0C-456047AC9B94}"/>
              </a:ext>
            </a:extLst>
          </p:cNvPr>
          <p:cNvSpPr txBox="1"/>
          <p:nvPr/>
        </p:nvSpPr>
        <p:spPr>
          <a:xfrm>
            <a:off x="1973036" y="233761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3058445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포장일지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포장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포장 공정의 작업일지를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CF7CEB55-BBD5-4023-B32C-2EACA4EADD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65758"/>
            <a:ext cx="8542047" cy="515268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0E7118A1-1704-44E1-A45B-9139BF1074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2494" y="2450774"/>
            <a:ext cx="6033313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포장 일지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4682F5-E03D-4386-947C-7C5D8B5E876E}"/>
              </a:ext>
            </a:extLst>
          </p:cNvPr>
          <p:cNvSpPr txBox="1"/>
          <p:nvPr/>
        </p:nvSpPr>
        <p:spPr>
          <a:xfrm>
            <a:off x="1972160" y="1778250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B7489F-8FCC-49F2-B46F-76A2FD500594}"/>
              </a:ext>
            </a:extLst>
          </p:cNvPr>
          <p:cNvSpPr txBox="1"/>
          <p:nvPr/>
        </p:nvSpPr>
        <p:spPr>
          <a:xfrm>
            <a:off x="1963935" y="234427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9805863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선별</a:t>
            </a:r>
            <a:r>
              <a:rPr lang="en-US" altLang="ko-KR" dirty="0"/>
              <a:t>/</a:t>
            </a:r>
            <a:r>
              <a:rPr lang="ko-KR" altLang="en-US" dirty="0"/>
              <a:t>포장일지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선별</a:t>
            </a:r>
            <a:r>
              <a:rPr lang="en-US" altLang="ko-KR" sz="900" dirty="0"/>
              <a:t>/</a:t>
            </a:r>
            <a:r>
              <a:rPr lang="ko-KR" altLang="en-US" sz="900" dirty="0"/>
              <a:t>포장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선별</a:t>
            </a:r>
            <a:r>
              <a:rPr lang="en-US" altLang="ko-KR" sz="900" dirty="0"/>
              <a:t>/</a:t>
            </a:r>
            <a:r>
              <a:rPr lang="ko-KR" altLang="en-US" sz="900" dirty="0"/>
              <a:t>포장 공정의 작업일지를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1A2EF3D-195D-4A4D-8DE9-73A77ED0F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63320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FD4019B7-B53B-4592-87D2-ACC3C4474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선별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포장 일지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115625-4F64-4ED4-AD07-96D7197FA505}"/>
              </a:ext>
            </a:extLst>
          </p:cNvPr>
          <p:cNvSpPr txBox="1"/>
          <p:nvPr/>
        </p:nvSpPr>
        <p:spPr>
          <a:xfrm>
            <a:off x="1958994" y="1816332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E4C956-E795-478C-A82D-EA70D9D1057A}"/>
              </a:ext>
            </a:extLst>
          </p:cNvPr>
          <p:cNvSpPr txBox="1"/>
          <p:nvPr/>
        </p:nvSpPr>
        <p:spPr>
          <a:xfrm>
            <a:off x="1958993" y="236331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2120158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일지관리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소성일지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생산일자선택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일자별</a:t>
            </a:r>
            <a:r>
              <a:rPr lang="ko-KR" altLang="en-US" sz="900" dirty="0"/>
              <a:t> 소성 일지를 나타낸다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적재일지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소성 공정의 작업일지를 나타낸다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1A2EF3D-195D-4A4D-8DE9-73A77ED0F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63320"/>
            <a:ext cx="8520539" cy="5139707"/>
          </a:xfrm>
          <a:prstGeom prst="rect">
            <a:avLst/>
          </a:prstGeom>
        </p:spPr>
      </p:pic>
      <p:sp>
        <p:nvSpPr>
          <p:cNvPr id="22" name="Text Box 2">
            <a:extLst>
              <a:ext uri="{FF2B5EF4-FFF2-40B4-BE49-F238E27FC236}">
                <a16:creationId xmlns:a16="http://schemas.microsoft.com/office/drawing/2014/main" id="{1C797B2A-CB26-4D95-99EA-672578806C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94" y="2458775"/>
            <a:ext cx="5959747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소성 일지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75759C-BE53-4C78-931E-1CFF8E5DC889}"/>
              </a:ext>
            </a:extLst>
          </p:cNvPr>
          <p:cNvSpPr txBox="1"/>
          <p:nvPr/>
        </p:nvSpPr>
        <p:spPr>
          <a:xfrm>
            <a:off x="1958994" y="177798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4AF701-7722-4299-8397-1DD388EFA448}"/>
              </a:ext>
            </a:extLst>
          </p:cNvPr>
          <p:cNvSpPr txBox="1"/>
          <p:nvPr/>
        </p:nvSpPr>
        <p:spPr>
          <a:xfrm>
            <a:off x="1958993" y="2386416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4861870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분석관리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일별생산현황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생산확인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공정별 </a:t>
            </a:r>
            <a:r>
              <a:rPr lang="en-US" altLang="ko-KR" sz="900" dirty="0"/>
              <a:t>/ </a:t>
            </a:r>
            <a:r>
              <a:rPr lang="ko-KR" altLang="en-US" sz="900" dirty="0"/>
              <a:t>작업장별  조건을 선택한다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일별 생산 현황을 조회한다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6A62711-154E-4A4E-8225-1D38F2390E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6008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D9393B18-6F24-4E9A-9F1F-D0D83EB07D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근무인원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제품명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실적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시간당생산량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가스사용량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비가동시간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669097-5872-4AE9-93F2-B77ADE871E26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610B8D-6DBF-4518-92E8-EE34E8CF2AB0}"/>
              </a:ext>
            </a:extLst>
          </p:cNvPr>
          <p:cNvSpPr txBox="1"/>
          <p:nvPr/>
        </p:nvSpPr>
        <p:spPr>
          <a:xfrm>
            <a:off x="2409263" y="2313480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887657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사용자그룹별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권한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그룹 </a:t>
            </a:r>
            <a:r>
              <a:rPr lang="ko-KR" altLang="en-US" sz="900" dirty="0" err="1"/>
              <a:t>명으조회시</a:t>
            </a:r>
            <a:r>
              <a:rPr lang="ko-KR" altLang="en-US" sz="900" dirty="0"/>
              <a:t> 해당 그룹에서 사용하는 화면과 사용하지 않는 화면 출력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② </a:t>
            </a:r>
            <a:r>
              <a:rPr lang="ko-KR" altLang="en-US" sz="900" dirty="0"/>
              <a:t>추가</a:t>
            </a:r>
            <a:r>
              <a:rPr lang="en-US" altLang="ko-KR" sz="900" dirty="0"/>
              <a:t>, </a:t>
            </a:r>
            <a:r>
              <a:rPr lang="ko-KR" altLang="en-US" sz="900" dirty="0"/>
              <a:t>삭제 버튼으로 화면 추가 삭제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 ③ 사용하는 화면의 </a:t>
            </a:r>
            <a:r>
              <a:rPr lang="en-US" altLang="ko-KR" sz="900" dirty="0"/>
              <a:t>CRUD</a:t>
            </a:r>
            <a:r>
              <a:rPr lang="ko-KR" altLang="en-US" sz="900" dirty="0"/>
              <a:t>권한을 체크박스로 준다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6B1598-673B-4BD3-98B9-E1C94C5D6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57" y="536895"/>
            <a:ext cx="8431749" cy="508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90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분석관리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월별생산현황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생산월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생산월을 선택한다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선택된 월의 생산현황과 전월 생산현황을 조회한다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1FFD8641-BA73-4E4D-B694-3F8831BC9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9519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FD6861FB-8812-4022-9092-1DC9950A3A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87263"/>
            <a:ext cx="8473591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당월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가동율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일일생산량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생산일수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      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전월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가동율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일일생산량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생산일수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전월대비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증감량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0E1B41-8B8C-4D48-9231-610511DF74B4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43A53C-CAE1-48DD-92C7-8AFD6406A3B8}"/>
              </a:ext>
            </a:extLst>
          </p:cNvPr>
          <p:cNvSpPr txBox="1"/>
          <p:nvPr/>
        </p:nvSpPr>
        <p:spPr>
          <a:xfrm>
            <a:off x="1973036" y="236260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9314851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분석관리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포장실적현황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생산월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생산월을 선택한다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 err="1"/>
              <a:t>월단위</a:t>
            </a:r>
            <a:r>
              <a:rPr lang="ko-KR" altLang="en-US" sz="900" dirty="0"/>
              <a:t> </a:t>
            </a:r>
            <a:r>
              <a:rPr lang="ko-KR" altLang="en-US" sz="900" dirty="0" err="1"/>
              <a:t>포장량을</a:t>
            </a:r>
            <a:r>
              <a:rPr lang="ko-KR" altLang="en-US" sz="900" dirty="0"/>
              <a:t> 조회한다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6A7542D-46E6-4A07-9E8D-96CA10A49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6008"/>
            <a:ext cx="8531294" cy="5146195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C17DCDDC-AD30-4D4E-A7C9-5A3BBE6DF2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73745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누계포장량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(1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일부터 전일까지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전일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포장량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C4D830-7314-4922-A79A-EC394D472856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4D1BB8-3014-4BED-89E5-51CB1D11DEC1}"/>
              </a:ext>
            </a:extLst>
          </p:cNvPr>
          <p:cNvSpPr txBox="1"/>
          <p:nvPr/>
        </p:nvSpPr>
        <p:spPr>
          <a:xfrm>
            <a:off x="1973036" y="236260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9762294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분석관리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표준생산정보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519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생산월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생산월을 선택한다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kumimoji="1" lang="ko-KR" altLang="en-US" sz="900" dirty="0">
                <a:latin typeface="맑은 고딕" pitchFamily="50" charset="-127"/>
              </a:rPr>
              <a:t>품목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공정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일자별</a:t>
            </a:r>
            <a:r>
              <a:rPr kumimoji="1" lang="ko-KR" altLang="en-US" sz="900" dirty="0">
                <a:latin typeface="맑은 고딕" pitchFamily="50" charset="-127"/>
              </a:rPr>
              <a:t> 표준 생산정보를 관리합니다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17C76405-2229-43F6-86A6-3FD6DB165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9519"/>
            <a:ext cx="8531294" cy="5146195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CEE6477B-707D-47E7-BFEF-BDAB545341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76681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기준일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생산단위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시간당 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시간당생산량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7B2257-DAD6-4336-9060-FC5A33A7FEFB}"/>
              </a:ext>
            </a:extLst>
          </p:cNvPr>
          <p:cNvSpPr txBox="1"/>
          <p:nvPr/>
        </p:nvSpPr>
        <p:spPr>
          <a:xfrm>
            <a:off x="1958994" y="179566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0A7048-AC09-4F71-AE50-B8698AC4D231}"/>
              </a:ext>
            </a:extLst>
          </p:cNvPr>
          <p:cNvSpPr txBox="1"/>
          <p:nvPr/>
        </p:nvSpPr>
        <p:spPr>
          <a:xfrm>
            <a:off x="1973036" y="236260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047137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 err="1"/>
              <a:t>금형관리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금형정보등록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금형검색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조건에 맞는 금형을 검색한다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금형의 상세 정보를 조회한다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입력내용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금형의 정보를 등록한다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0D9E2AC-15DA-4F00-9FDD-F06EA72B41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2" y="879519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2E08E122-E432-4BF3-90D2-7E481EF804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7" y="2655577"/>
            <a:ext cx="6192812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금형그룹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금형누적타수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금형누적생산량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금형누적사용시간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보장타수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구입금액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입고일자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최종장착일시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F2C51A2E-9E7C-4486-A1BF-3DA5B620EB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90402" y="5146049"/>
            <a:ext cx="2473546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금형그룹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보장타수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구입금액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입고일자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최종장착일시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54912E-5564-474E-B64D-7316824B65EF}"/>
              </a:ext>
            </a:extLst>
          </p:cNvPr>
          <p:cNvSpPr txBox="1"/>
          <p:nvPr/>
        </p:nvSpPr>
        <p:spPr>
          <a:xfrm>
            <a:off x="1973036" y="1804190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9E7ADC-A051-468B-B951-39E918CA4F82}"/>
              </a:ext>
            </a:extLst>
          </p:cNvPr>
          <p:cNvSpPr txBox="1"/>
          <p:nvPr/>
        </p:nvSpPr>
        <p:spPr>
          <a:xfrm>
            <a:off x="1958994" y="2582577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D86DE0-A9F1-44FC-96F2-1AA4D1BCD4A7}"/>
              </a:ext>
            </a:extLst>
          </p:cNvPr>
          <p:cNvSpPr txBox="1"/>
          <p:nvPr/>
        </p:nvSpPr>
        <p:spPr>
          <a:xfrm>
            <a:off x="2405401" y="5102075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6812203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 err="1"/>
              <a:t>금형관리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금형사용현황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519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금형검색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품목별 </a:t>
            </a:r>
            <a:r>
              <a:rPr lang="en-US" altLang="ko-KR" sz="900" dirty="0"/>
              <a:t>/ </a:t>
            </a:r>
            <a:r>
              <a:rPr lang="ko-KR" altLang="en-US" sz="900" dirty="0"/>
              <a:t>작업장별 사용중인 금형을 검색한다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조회내역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사용중인 금형의 상세 정보를 조회한다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7" name="Text Box 2">
            <a:extLst>
              <a:ext uri="{FF2B5EF4-FFF2-40B4-BE49-F238E27FC236}">
                <a16:creationId xmlns:a16="http://schemas.microsoft.com/office/drawing/2014/main" id="{BE2817E2-9B04-4AE7-BDCB-386FE50E6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2481" y="2849778"/>
            <a:ext cx="6828619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금형사용시작시간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금형사용종료시간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금형사용시간</a:t>
            </a:r>
          </a:p>
        </p:txBody>
      </p:sp>
      <p:pic>
        <p:nvPicPr>
          <p:cNvPr id="77" name="그림 76" descr="스크린샷이(가) 표시된 사진&#10;&#10;자동 생성된 설명">
            <a:extLst>
              <a:ext uri="{FF2B5EF4-FFF2-40B4-BE49-F238E27FC236}">
                <a16:creationId xmlns:a16="http://schemas.microsoft.com/office/drawing/2014/main" id="{D1745BD6-CD32-44D0-8302-601CF617C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3" y="880376"/>
            <a:ext cx="8542051" cy="5152684"/>
          </a:xfrm>
          <a:prstGeom prst="rect">
            <a:avLst/>
          </a:prstGeom>
        </p:spPr>
      </p:pic>
      <p:sp>
        <p:nvSpPr>
          <p:cNvPr id="78" name="Text Box 2">
            <a:extLst>
              <a:ext uri="{FF2B5EF4-FFF2-40B4-BE49-F238E27FC236}">
                <a16:creationId xmlns:a16="http://schemas.microsoft.com/office/drawing/2014/main" id="{34BC61AD-DFA7-40DF-8D96-91204234C2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2481" y="2736503"/>
            <a:ext cx="708737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금형사용시작시간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금형사용종료시간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4FD5A2-5EF2-44C3-96A1-82AE356F86DD}"/>
              </a:ext>
            </a:extLst>
          </p:cNvPr>
          <p:cNvSpPr txBox="1"/>
          <p:nvPr/>
        </p:nvSpPr>
        <p:spPr>
          <a:xfrm>
            <a:off x="1972481" y="1847271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FA396F-A386-469F-BDD1-2DFDB4F2B140}"/>
              </a:ext>
            </a:extLst>
          </p:cNvPr>
          <p:cNvSpPr txBox="1"/>
          <p:nvPr/>
        </p:nvSpPr>
        <p:spPr>
          <a:xfrm>
            <a:off x="2393238" y="2277870"/>
            <a:ext cx="327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76125373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41A6B7A4-7510-467A-88C6-05BC8A664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79263"/>
            <a:ext cx="7784708" cy="528615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작업지시 현황</a:t>
            </a:r>
            <a:r>
              <a:rPr lang="en-US" altLang="ko-KR" dirty="0"/>
              <a:t>(</a:t>
            </a:r>
            <a:r>
              <a:rPr lang="ko-KR" altLang="en-US" dirty="0"/>
              <a:t>성형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2815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① 작업시작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선택된 작업지시를 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② 작업지시 생성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신규 작업지시 생성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③ 작업자 할당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포장 공정에 작업자를 할당</a:t>
            </a:r>
            <a:r>
              <a:rPr kumimoji="1" lang="en-US" altLang="ko-KR" sz="900" dirty="0">
                <a:latin typeface="맑은 고딕" pitchFamily="50" charset="-127"/>
              </a:rPr>
              <a:t> 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④ 금형 장착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탈착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금형 장착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탈착</a:t>
            </a:r>
            <a:r>
              <a:rPr kumimoji="1" lang="ko-KR" altLang="en-US" sz="900" dirty="0">
                <a:latin typeface="맑은 고딕" pitchFamily="50" charset="-127"/>
              </a:rPr>
              <a:t> 기능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해당 화면의 하단 버튼은 공정에 따라 변경됨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8D34B8-7F1B-49B0-BDD6-59D920D30BB7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상태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할당작업자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 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단위</a:t>
            </a:r>
            <a:r>
              <a:rPr lang="en-US" altLang="ko-KR" sz="1100" dirty="0"/>
              <a:t>/ </a:t>
            </a:r>
            <a:r>
              <a:rPr lang="ko-KR" altLang="en-US" sz="1100" dirty="0"/>
              <a:t>실적수량</a:t>
            </a:r>
            <a:r>
              <a:rPr lang="en-US" altLang="ko-KR" sz="1100" dirty="0"/>
              <a:t>/ </a:t>
            </a:r>
            <a:r>
              <a:rPr lang="ko-KR" altLang="en-US" sz="1100" dirty="0"/>
              <a:t>생산시작시간 생산종료시간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416819795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31125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① 작업시작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선택된 작업지시를 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</a:t>
            </a: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② 적재 실적 등록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건조대차에서 소성대차로 </a:t>
            </a:r>
            <a:r>
              <a:rPr kumimoji="1" lang="ko-KR" altLang="en-US" sz="900" dirty="0" err="1">
                <a:latin typeface="맑은 고딕" pitchFamily="50" charset="-127"/>
              </a:rPr>
              <a:t>옮겨타기</a:t>
            </a:r>
            <a:r>
              <a:rPr kumimoji="1" lang="ko-KR" altLang="en-US" sz="900">
                <a:latin typeface="맑은 고딕" pitchFamily="50" charset="-127"/>
              </a:rPr>
              <a:t> 한 </a:t>
            </a:r>
            <a:r>
              <a:rPr kumimoji="1" lang="ko-KR" altLang="en-US" sz="900" dirty="0">
                <a:latin typeface="맑은 고딕" pitchFamily="50" charset="-127"/>
              </a:rPr>
              <a:t>실적으로 처리한다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③ 작업지시 생성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신규 작업지시 생성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④ 작업자 할당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포장 공정에 작업자를 할당</a:t>
            </a:r>
            <a:r>
              <a:rPr kumimoji="1" lang="en-US" altLang="ko-KR" sz="900" dirty="0">
                <a:latin typeface="맑은 고딕" pitchFamily="50" charset="-127"/>
              </a:rPr>
              <a:t> 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⑤ </a:t>
            </a:r>
            <a:r>
              <a:rPr kumimoji="1" lang="ko-KR" altLang="en-US" sz="900" dirty="0" err="1">
                <a:latin typeface="맑은 고딕" pitchFamily="50" charset="-127"/>
              </a:rPr>
              <a:t>요입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요출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소성 </a:t>
            </a:r>
            <a:r>
              <a:rPr kumimoji="1" lang="ko-KR" altLang="en-US" sz="900" dirty="0" err="1">
                <a:latin typeface="맑은 고딕" pitchFamily="50" charset="-127"/>
              </a:rPr>
              <a:t>요입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요출</a:t>
            </a:r>
            <a:r>
              <a:rPr kumimoji="1" lang="ko-KR" altLang="en-US" sz="900" dirty="0">
                <a:latin typeface="맑은 고딕" pitchFamily="50" charset="-127"/>
              </a:rPr>
              <a:t> 관리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해당 화면의 하단 버튼은 공정에 따라 변경됨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405B74F3-7B29-47B5-8572-9F425D2A0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59928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2A9591-12FC-49FF-8408-D2F703B74527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상태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할당작업자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 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단위</a:t>
            </a:r>
            <a:r>
              <a:rPr lang="en-US" altLang="ko-KR" sz="1100" dirty="0"/>
              <a:t>/ </a:t>
            </a:r>
            <a:r>
              <a:rPr lang="ko-KR" altLang="en-US" sz="1100" dirty="0"/>
              <a:t>실적수량</a:t>
            </a:r>
            <a:r>
              <a:rPr lang="en-US" altLang="ko-KR" sz="1100" dirty="0"/>
              <a:t>/ </a:t>
            </a:r>
            <a:r>
              <a:rPr lang="ko-KR" altLang="en-US" sz="1100" dirty="0"/>
              <a:t>생산시작시간 생산종료시간</a:t>
            </a:r>
            <a:endParaRPr lang="en-US" altLang="ko-KR" sz="1100" dirty="0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F51E58C6-AFEB-4846-B3AF-FF8B7EF9B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5" y="188913"/>
            <a:ext cx="6205538" cy="2159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작업지시 현황</a:t>
            </a:r>
            <a:r>
              <a:rPr lang="en-US" altLang="ko-KR" dirty="0"/>
              <a:t>(</a:t>
            </a:r>
            <a:r>
              <a:rPr lang="ko-KR" altLang="en-US" dirty="0"/>
              <a:t>적재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56969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9740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① 작업시작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선택된 작업지시를 시작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종료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마감</a:t>
            </a: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② 팔레트 생성</a:t>
            </a:r>
            <a:r>
              <a:rPr kumimoji="1" lang="en-US" altLang="ko-KR" sz="900" dirty="0">
                <a:latin typeface="맑은 고딕" pitchFamily="50" charset="-127"/>
              </a:rPr>
              <a:t>/ </a:t>
            </a:r>
            <a:r>
              <a:rPr kumimoji="1" lang="ko-KR" altLang="en-US" sz="900" dirty="0">
                <a:latin typeface="맑은 고딕" pitchFamily="50" charset="-127"/>
              </a:rPr>
              <a:t>재발행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팔레트를 생성하여 바코드를 발행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>
                <a:latin typeface="맑은 고딕" pitchFamily="50" charset="-127"/>
              </a:rPr>
              <a:t>재발행</a:t>
            </a: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③ 작업지시 생성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신규 작업지시 생성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④ 작업자 할당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포장 공정에 작업자를 할당</a:t>
            </a:r>
            <a:r>
              <a:rPr kumimoji="1" lang="en-US" altLang="ko-KR" sz="900" dirty="0">
                <a:latin typeface="맑은 고딕" pitchFamily="50" charset="-127"/>
              </a:rPr>
              <a:t> 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ko-KR" altLang="en-US" sz="900" dirty="0">
                <a:latin typeface="맑은 고딕" pitchFamily="50" charset="-127"/>
              </a:rPr>
              <a:t>⑤ </a:t>
            </a:r>
            <a:r>
              <a:rPr kumimoji="1" lang="ko-KR" altLang="en-US" sz="900" dirty="0" err="1">
                <a:latin typeface="맑은 고딕" pitchFamily="50" charset="-127"/>
              </a:rPr>
              <a:t>언로딩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소성대차 </a:t>
            </a:r>
            <a:r>
              <a:rPr kumimoji="1" lang="ko-KR" altLang="en-US" sz="900" dirty="0" err="1">
                <a:latin typeface="맑은 고딕" pitchFamily="50" charset="-127"/>
              </a:rPr>
              <a:t>언로딩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r>
              <a:rPr kumimoji="1" lang="en-US" altLang="ko-KR" sz="900" dirty="0">
                <a:latin typeface="맑은 고딕" pitchFamily="50" charset="-127"/>
              </a:rPr>
              <a:t>/ </a:t>
            </a:r>
            <a:r>
              <a:rPr kumimoji="1" lang="ko-KR" altLang="en-US" sz="900" dirty="0">
                <a:latin typeface="맑은 고딕" pitchFamily="50" charset="-127"/>
              </a:rPr>
              <a:t>비우기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해당 화면의 하단 버튼은 공정에 따라 변경됨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C1642639-A155-4229-A72F-9FF2347E5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90" y="779148"/>
            <a:ext cx="7775321" cy="5279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EBE86E-7035-4210-9160-4E48B04066E9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상태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할당작업자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 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단위</a:t>
            </a:r>
            <a:r>
              <a:rPr lang="en-US" altLang="ko-KR" sz="1100" dirty="0"/>
              <a:t>/ </a:t>
            </a:r>
            <a:r>
              <a:rPr lang="ko-KR" altLang="en-US" sz="1100" dirty="0"/>
              <a:t>실적수량</a:t>
            </a:r>
            <a:r>
              <a:rPr lang="en-US" altLang="ko-KR" sz="1100" dirty="0"/>
              <a:t>/ </a:t>
            </a:r>
            <a:r>
              <a:rPr lang="ko-KR" altLang="en-US" sz="1100" dirty="0"/>
              <a:t>생산시작시간 생산종료시간</a:t>
            </a:r>
            <a:endParaRPr lang="en-US" altLang="ko-KR" sz="1100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13909E0-B2BF-452E-8E35-6F8B20FD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5" y="182563"/>
            <a:ext cx="6205538" cy="2159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작업지시 현황</a:t>
            </a:r>
            <a:r>
              <a:rPr lang="en-US" altLang="ko-KR" dirty="0"/>
              <a:t>(</a:t>
            </a:r>
            <a:r>
              <a:rPr lang="ko-KR" altLang="en-US" dirty="0"/>
              <a:t>포장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97694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96AE92AD-111B-49F3-9D01-219C8921E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53439"/>
            <a:ext cx="7794616" cy="5292879"/>
          </a:xfrm>
          <a:prstGeom prst="rect">
            <a:avLst/>
          </a:prstGeom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9925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>
                <a:latin typeface="맑은 고딕" pitchFamily="50" charset="-127"/>
              </a:rPr>
              <a:t>작업지시 생성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소성 대차를 기준으로 작업지시를 생성</a:t>
            </a:r>
            <a:endParaRPr kumimoji="1" lang="en-US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 lvl="0"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공정의 작업지시를 생성하는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C649F1-34C1-47DA-AC6C-60155DDF30A5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소성대차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</a:t>
            </a:r>
            <a:r>
              <a:rPr lang="en-US" altLang="ko-KR" sz="1100" dirty="0"/>
              <a:t>/ </a:t>
            </a:r>
            <a:r>
              <a:rPr lang="ko-KR" altLang="en-US" sz="1100" dirty="0"/>
              <a:t>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33CCA4D5-CDBF-4913-AF1C-719F4E2B67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8175" y="182563"/>
            <a:ext cx="6205538" cy="2159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en-US" altLang="ko-KR" dirty="0"/>
              <a:t>POP-</a:t>
            </a:r>
            <a:r>
              <a:rPr lang="ko-KR" altLang="en-US" dirty="0"/>
              <a:t>작업지시 생성</a:t>
            </a:r>
          </a:p>
        </p:txBody>
      </p:sp>
    </p:spTree>
    <p:extLst>
      <p:ext uri="{BB962C8B-B14F-4D97-AF65-F5344CB8AC3E}">
        <p14:creationId xmlns:p14="http://schemas.microsoft.com/office/powerpoint/2010/main" val="7895869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CC464CA-2CCA-4EC2-B358-11DA989F7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75321" cy="527977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팔레트 생성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519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9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ym typeface="Wingdings" panose="05000000000000000000" pitchFamily="2" charset="2"/>
              </a:rPr>
              <a:t>① 인쇄</a:t>
            </a:r>
            <a:endParaRPr lang="en-US" altLang="ko-KR" sz="900" dirty="0">
              <a:sym typeface="Wingdings" panose="05000000000000000000" pitchFamily="2" charset="2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>
                <a:sym typeface="Wingdings" panose="05000000000000000000" pitchFamily="2" charset="2"/>
              </a:rPr>
              <a:t>바코드 라벨 출력 및 </a:t>
            </a:r>
            <a:r>
              <a:rPr lang="ko-KR" altLang="en-US" sz="900">
                <a:sym typeface="Wingdings" panose="05000000000000000000" pitchFamily="2" charset="2"/>
              </a:rPr>
              <a:t>팔레트 생성</a:t>
            </a:r>
            <a:endParaRPr lang="en-US" altLang="ko-KR" sz="9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포장 팔레트를 생성하고</a:t>
            </a:r>
            <a:r>
              <a:rPr kumimoji="1" lang="en-US" altLang="ko-KR" sz="900" dirty="0">
                <a:latin typeface="맑은 고딕" pitchFamily="50" charset="-127"/>
              </a:rPr>
              <a:t>, </a:t>
            </a:r>
            <a:r>
              <a:rPr kumimoji="1" lang="ko-KR" altLang="en-US" sz="900" dirty="0">
                <a:latin typeface="맑은 고딕" pitchFamily="50" charset="-127"/>
              </a:rPr>
              <a:t>바코드를 라벨을 출력합니다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AA3790-09EE-489B-A746-21BD72E4912C}"/>
              </a:ext>
            </a:extLst>
          </p:cNvPr>
          <p:cNvSpPr txBox="1"/>
          <p:nvPr/>
        </p:nvSpPr>
        <p:spPr>
          <a:xfrm>
            <a:off x="980855" y="2478014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팔레트번호</a:t>
            </a:r>
            <a:r>
              <a:rPr lang="en-US" altLang="ko-KR" sz="1100" dirty="0"/>
              <a:t>/ </a:t>
            </a:r>
            <a:r>
              <a:rPr lang="ko-KR" altLang="en-US" sz="1100" dirty="0"/>
              <a:t>제품</a:t>
            </a:r>
            <a:r>
              <a:rPr lang="en-US" altLang="ko-KR" sz="1100" dirty="0"/>
              <a:t>/ </a:t>
            </a:r>
            <a:r>
              <a:rPr lang="ko-KR" altLang="en-US" sz="1100" dirty="0"/>
              <a:t>등급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14329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관리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그룹을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–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향후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권한관리에서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활용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A2A81B2E-266D-4925-A2AB-ADDFC6B188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94937"/>
            <a:ext cx="8542051" cy="515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12697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9728D13-7DC2-4512-83BF-73326112A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75321" cy="527977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팔레트 바코드 재발행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0045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>
                <a:latin typeface="맑은 고딕" pitchFamily="50" charset="-127"/>
              </a:rPr>
              <a:t>삭제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입고등록 이전 팔레트만 가능</a:t>
            </a:r>
            <a:endParaRPr kumimoji="1" lang="en-US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 lvl="0">
              <a:defRPr/>
            </a:pPr>
            <a:r>
              <a:rPr lang="en-US" altLang="ko-KR" sz="900" dirty="0"/>
              <a:t>② </a:t>
            </a:r>
            <a:r>
              <a:rPr kumimoji="1" lang="ko-KR" altLang="en-US" sz="900" dirty="0">
                <a:latin typeface="맑은 고딕" pitchFamily="50" charset="-127"/>
              </a:rPr>
              <a:t>수정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en-US" altLang="ko-KR" sz="900" dirty="0">
                <a:latin typeface="맑은 고딕" pitchFamily="50" charset="-127"/>
              </a:rPr>
              <a:t>ERP </a:t>
            </a:r>
            <a:r>
              <a:rPr kumimoji="1" lang="ko-KR" altLang="en-US" sz="900" dirty="0">
                <a:latin typeface="맑은 고딕" pitchFamily="50" charset="-127"/>
              </a:rPr>
              <a:t>업로드 이전 팔레트만 가능합니다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출력된 팔레트의 바코드를 재발행 하는 화면입니다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97B8A-5630-4394-8A38-17FFF76E7D70}"/>
              </a:ext>
            </a:extLst>
          </p:cNvPr>
          <p:cNvSpPr txBox="1"/>
          <p:nvPr/>
        </p:nvSpPr>
        <p:spPr>
          <a:xfrm>
            <a:off x="879255" y="21447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팔레트번호</a:t>
            </a:r>
            <a:r>
              <a:rPr lang="en-US" altLang="ko-KR" sz="1100" dirty="0"/>
              <a:t>/ </a:t>
            </a:r>
            <a:r>
              <a:rPr lang="ko-KR" altLang="en-US" sz="1100" dirty="0"/>
              <a:t>제품</a:t>
            </a:r>
            <a:r>
              <a:rPr lang="en-US" altLang="ko-KR" sz="1100" dirty="0"/>
              <a:t>/ </a:t>
            </a:r>
            <a:r>
              <a:rPr lang="ko-KR" altLang="en-US" sz="1100" dirty="0"/>
              <a:t>등급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0022835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486B0FDD-329F-4664-8B40-422CA14E67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805325"/>
            <a:ext cx="7765790" cy="527330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포장 입고등록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1430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>
                <a:latin typeface="맑은 고딕" pitchFamily="50" charset="-127"/>
              </a:rPr>
              <a:t>바코드 </a:t>
            </a:r>
            <a:r>
              <a:rPr kumimoji="1" lang="ko-KR" altLang="en-US" sz="900" dirty="0" err="1">
                <a:latin typeface="맑은 고딕" pitchFamily="50" charset="-127"/>
              </a:rPr>
              <a:t>스케너</a:t>
            </a:r>
            <a:r>
              <a:rPr kumimoji="1" lang="en-US" altLang="ko-KR" sz="900" dirty="0">
                <a:latin typeface="맑은 고딕" pitchFamily="50" charset="-127"/>
              </a:rPr>
              <a:t> + </a:t>
            </a:r>
            <a:r>
              <a:rPr kumimoji="1" lang="ko-KR" altLang="en-US" sz="900" dirty="0">
                <a:latin typeface="맑은 고딕" pitchFamily="50" charset="-127"/>
              </a:rPr>
              <a:t>입고 버튼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바코드를 읽어 입고 처리 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 lvl="0">
              <a:defRPr/>
            </a:pPr>
            <a:r>
              <a:rPr lang="en-US" altLang="ko-KR" sz="900" dirty="0"/>
              <a:t>② </a:t>
            </a:r>
            <a:r>
              <a:rPr kumimoji="1" lang="ko-KR" altLang="en-US" sz="900" dirty="0">
                <a:latin typeface="맑은 고딕" pitchFamily="50" charset="-127"/>
              </a:rPr>
              <a:t>찾기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바코드 </a:t>
            </a:r>
            <a:r>
              <a:rPr kumimoji="1" lang="ko-KR" altLang="en-US" sz="900" dirty="0" err="1">
                <a:latin typeface="맑은 고딕" pitchFamily="50" charset="-127"/>
              </a:rPr>
              <a:t>스케너가</a:t>
            </a:r>
            <a:r>
              <a:rPr kumimoji="1" lang="ko-KR" altLang="en-US" sz="900" dirty="0">
                <a:latin typeface="맑은 고딕" pitchFamily="50" charset="-127"/>
              </a:rPr>
              <a:t> 동작하지 않을 때를 대비하여 입고 대기 팔레트를 검색하는 기능입니다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팔레트의 바코드를 읽어 입고하는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FFAD3B-227D-4F92-A75E-FC97E22618BB}"/>
              </a:ext>
            </a:extLst>
          </p:cNvPr>
          <p:cNvSpPr txBox="1"/>
          <p:nvPr/>
        </p:nvSpPr>
        <p:spPr>
          <a:xfrm>
            <a:off x="879255" y="21828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팔레트번호</a:t>
            </a:r>
            <a:r>
              <a:rPr lang="en-US" altLang="ko-KR" sz="1100" dirty="0"/>
              <a:t>/ </a:t>
            </a:r>
            <a:r>
              <a:rPr lang="ko-KR" altLang="en-US" sz="1100" dirty="0"/>
              <a:t>제품</a:t>
            </a:r>
            <a:r>
              <a:rPr lang="en-US" altLang="ko-KR" sz="1100" dirty="0"/>
              <a:t>/ </a:t>
            </a:r>
            <a:r>
              <a:rPr lang="ko-KR" altLang="en-US" sz="1100" dirty="0"/>
              <a:t>등급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BBD9AE-BAFB-441C-B5E0-686E050CDA86}"/>
              </a:ext>
            </a:extLst>
          </p:cNvPr>
          <p:cNvSpPr txBox="1"/>
          <p:nvPr/>
        </p:nvSpPr>
        <p:spPr>
          <a:xfrm>
            <a:off x="5566115" y="2422963"/>
            <a:ext cx="134903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>
                <a:highlight>
                  <a:srgbClr val="FFFFFF"/>
                </a:highlight>
              </a:rPr>
              <a:t>팔레트번호</a:t>
            </a:r>
          </a:p>
        </p:txBody>
      </p:sp>
    </p:spTree>
    <p:extLst>
      <p:ext uri="{BB962C8B-B14F-4D97-AF65-F5344CB8AC3E}">
        <p14:creationId xmlns:p14="http://schemas.microsoft.com/office/powerpoint/2010/main" val="322975641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포장 </a:t>
            </a:r>
            <a:r>
              <a:rPr lang="ko-KR" altLang="en-US" dirty="0" err="1"/>
              <a:t>언로딩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4200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 err="1">
                <a:latin typeface="맑은 고딕" pitchFamily="50" charset="-127"/>
              </a:rPr>
              <a:t>언로딩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포장 수량에 대차의 수량을 차감한다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900" dirty="0"/>
              <a:t>② 대차 비우기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문제가 있는 제품이 있을 경우 포장하지 않도록 대차만 비운다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포장 작업지시 </a:t>
            </a:r>
            <a:r>
              <a:rPr kumimoji="1" lang="ko-KR" altLang="en-US" sz="900" dirty="0" err="1">
                <a:latin typeface="맑은 고딕" pitchFamily="50" charset="-127"/>
              </a:rPr>
              <a:t>선택후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r>
              <a:rPr kumimoji="1" lang="ko-KR" altLang="en-US" sz="900" dirty="0" err="1">
                <a:latin typeface="맑은 고딕" pitchFamily="50" charset="-127"/>
              </a:rPr>
              <a:t>언로딩되는</a:t>
            </a:r>
            <a:r>
              <a:rPr kumimoji="1" lang="ko-KR" altLang="en-US" sz="900" dirty="0">
                <a:latin typeface="맑은 고딕" pitchFamily="50" charset="-127"/>
              </a:rPr>
              <a:t> 대차를 선택하는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A9ED1B8-1F70-4538-9976-87AE9123F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92347"/>
            <a:ext cx="7765790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A90CEB-1705-4510-8BE9-08781C445F23}"/>
              </a:ext>
            </a:extLst>
          </p:cNvPr>
          <p:cNvSpPr txBox="1"/>
          <p:nvPr/>
        </p:nvSpPr>
        <p:spPr>
          <a:xfrm>
            <a:off x="972258" y="27915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대차코드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대차명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(</a:t>
            </a:r>
            <a:r>
              <a:rPr lang="ko-KR" altLang="en-US" sz="1100" dirty="0"/>
              <a:t>소성</a:t>
            </a:r>
            <a:r>
              <a:rPr lang="en-US" altLang="ko-KR" sz="1100" dirty="0"/>
              <a:t>)/ </a:t>
            </a:r>
            <a:r>
              <a:rPr lang="ko-KR" altLang="en-US" sz="1100" dirty="0"/>
              <a:t>품목코드</a:t>
            </a:r>
            <a:r>
              <a:rPr lang="en-US" altLang="ko-KR" sz="1100" dirty="0"/>
              <a:t>/ </a:t>
            </a:r>
            <a:r>
              <a:rPr lang="ko-KR" altLang="en-US" sz="1100" dirty="0"/>
              <a:t>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7147280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성형 생산 대차 선택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37357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>
                <a:latin typeface="맑은 고딕" pitchFamily="50" charset="-127"/>
              </a:rPr>
              <a:t>우측 리스트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선택한 작업지시와 동일한 품목이 실려 있는 대차 목록을 출력합니다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② </a:t>
            </a:r>
            <a:r>
              <a:rPr kumimoji="1" lang="ko-KR" altLang="en-US" sz="900" dirty="0">
                <a:latin typeface="맑은 고딕" pitchFamily="50" charset="-127"/>
              </a:rPr>
              <a:t>좌측 리스트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건조대차 목록이 출력됩니다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로딩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kumimoji="1" lang="ko-KR" altLang="en-US" sz="900" dirty="0">
                <a:latin typeface="맑은 고딕" pitchFamily="50" charset="-127"/>
              </a:rPr>
              <a:t>좌측 리스트를 선택하고 로딩수량을 입력 </a:t>
            </a:r>
            <a:br>
              <a:rPr kumimoji="1" lang="en-US" altLang="ko-KR" sz="900" dirty="0">
                <a:latin typeface="맑은 고딕" pitchFamily="50" charset="-127"/>
              </a:rPr>
            </a:br>
            <a:r>
              <a:rPr kumimoji="1" lang="ko-KR" altLang="en-US" sz="900" dirty="0">
                <a:latin typeface="맑은 고딕" pitchFamily="50" charset="-127"/>
              </a:rPr>
              <a:t>후 로딩 버튼을 클릭하면 입력 수량 만큼 대차에 적재 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kumimoji="1" lang="ko-KR" altLang="en-US" sz="900" dirty="0">
                <a:latin typeface="맑은 고딕" pitchFamily="50" charset="-127"/>
              </a:rPr>
              <a:t>로딩 수량은 기본으로 품목의 건조 수량을 기준으로 설정되고</a:t>
            </a:r>
            <a:r>
              <a:rPr kumimoji="1" lang="en-US" altLang="ko-KR" sz="900" dirty="0">
                <a:latin typeface="맑은 고딕" pitchFamily="50" charset="-127"/>
              </a:rPr>
              <a:t>, </a:t>
            </a:r>
            <a:r>
              <a:rPr kumimoji="1" lang="ko-KR" altLang="en-US" sz="900" dirty="0">
                <a:latin typeface="맑은 고딕" pitchFamily="50" charset="-127"/>
              </a:rPr>
              <a:t>사용자가 수정 가능합니다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endParaRPr kumimoji="1" lang="ko-KR" altLang="en-US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성형제품을 건조대차에 적재하는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B0B626B-63D3-4A50-B554-68BE5085A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72774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4B1138-F307-4F51-941B-651DE7C6B8F5}"/>
              </a:ext>
            </a:extLst>
          </p:cNvPr>
          <p:cNvSpPr txBox="1"/>
          <p:nvPr/>
        </p:nvSpPr>
        <p:spPr>
          <a:xfrm>
            <a:off x="972258" y="27915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건조대차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3E00C-6D1A-4956-8641-F59758E63F4E}"/>
              </a:ext>
            </a:extLst>
          </p:cNvPr>
          <p:cNvSpPr txBox="1"/>
          <p:nvPr/>
        </p:nvSpPr>
        <p:spPr>
          <a:xfrm>
            <a:off x="5627133" y="2791560"/>
            <a:ext cx="287869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40512169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금형 장착</a:t>
            </a:r>
            <a:r>
              <a:rPr lang="en-US" altLang="ko-KR" dirty="0"/>
              <a:t>/</a:t>
            </a:r>
            <a:r>
              <a:rPr lang="ko-KR" altLang="en-US" dirty="0" err="1"/>
              <a:t>탈착</a:t>
            </a:r>
            <a:r>
              <a:rPr lang="ko-KR" altLang="en-US" dirty="0"/>
              <a:t> 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0045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kumimoji="1" lang="ko-KR" altLang="en-US" sz="900" dirty="0" err="1">
                <a:latin typeface="맑은 고딕" pitchFamily="50" charset="-127"/>
              </a:rPr>
              <a:t>금형장착</a:t>
            </a:r>
            <a:r>
              <a:rPr kumimoji="1" lang="ko-KR" altLang="en-US" sz="900" dirty="0">
                <a:latin typeface="맑은 고딕" pitchFamily="50" charset="-127"/>
              </a:rPr>
              <a:t> 대상 금형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금형 정보 리스트를 출력 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 lvl="0">
              <a:defRPr/>
            </a:pPr>
            <a:r>
              <a:rPr lang="en-US" altLang="ko-KR" sz="900" dirty="0"/>
              <a:t>② </a:t>
            </a:r>
            <a:r>
              <a:rPr lang="ko-KR" altLang="en-US" sz="900" dirty="0" err="1"/>
              <a:t>회</a:t>
            </a:r>
            <a:r>
              <a:rPr kumimoji="1" lang="ko-KR" altLang="en-US" sz="900" dirty="0" err="1">
                <a:latin typeface="맑은 고딕" pitchFamily="50" charset="-127"/>
              </a:rPr>
              <a:t>장착</a:t>
            </a:r>
            <a:r>
              <a:rPr kumimoji="1" lang="ko-KR" altLang="en-US" sz="900" dirty="0">
                <a:latin typeface="맑은 고딕" pitchFamily="50" charset="-127"/>
              </a:rPr>
              <a:t> 금형 목록 </a:t>
            </a: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이미 장착된 금형 목록을 출력합니다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ko-KR" altLang="ko-KR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성형 금형 장</a:t>
            </a:r>
            <a:r>
              <a:rPr kumimoji="1" lang="en-US" altLang="ko-KR" sz="900" dirty="0">
                <a:latin typeface="맑은 고딕" pitchFamily="50" charset="-127"/>
              </a:rPr>
              <a:t>/</a:t>
            </a:r>
            <a:r>
              <a:rPr kumimoji="1" lang="ko-KR" altLang="en-US" sz="900" dirty="0" err="1">
                <a:latin typeface="맑은 고딕" pitchFamily="50" charset="-127"/>
              </a:rPr>
              <a:t>탈착</a:t>
            </a:r>
            <a:r>
              <a:rPr kumimoji="1" lang="ko-KR" altLang="en-US" sz="900" dirty="0">
                <a:latin typeface="맑은 고딕" pitchFamily="50" charset="-127"/>
              </a:rPr>
              <a:t> 관리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E730B77D-83AD-498A-A0D4-DB26CF598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84708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0E7DF7-F7D5-4D5E-A93C-0778D907D1D3}"/>
              </a:ext>
            </a:extLst>
          </p:cNvPr>
          <p:cNvSpPr txBox="1"/>
          <p:nvPr/>
        </p:nvSpPr>
        <p:spPr>
          <a:xfrm>
            <a:off x="990538" y="20295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</a:t>
            </a:r>
            <a:r>
              <a:rPr lang="ko-KR" altLang="en-US" sz="1100" dirty="0" err="1"/>
              <a:t>금형코드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금형명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금형그룹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B80967-9D18-428F-AFF0-1E3B0DFB6401}"/>
              </a:ext>
            </a:extLst>
          </p:cNvPr>
          <p:cNvSpPr txBox="1"/>
          <p:nvPr/>
        </p:nvSpPr>
        <p:spPr>
          <a:xfrm>
            <a:off x="5627133" y="2064817"/>
            <a:ext cx="295489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 err="1"/>
              <a:t>금형코드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금형명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금형그룹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05745015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1D19B51B-0B29-4255-917C-1B93B1BF7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66417"/>
            <a:ext cx="7765791" cy="527330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적재 작업지시 생성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2427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lang="ko-KR" altLang="en-US" sz="900" dirty="0"/>
              <a:t>작업지시 생성</a:t>
            </a:r>
            <a:endParaRPr lang="en-US" altLang="ko-KR" sz="900" dirty="0"/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적재공정의 작업지시를 생성하는 </a:t>
            </a:r>
            <a:br>
              <a:rPr kumimoji="1" lang="en-US" altLang="ko-KR" sz="900" dirty="0">
                <a:latin typeface="맑은 고딕" pitchFamily="50" charset="-127"/>
              </a:rPr>
            </a:br>
            <a:r>
              <a:rPr kumimoji="1" lang="ko-KR" altLang="en-US" sz="900" dirty="0">
                <a:latin typeface="맑은 고딕" pitchFamily="50" charset="-127"/>
              </a:rPr>
              <a:t>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ko-KR" altLang="ko-KR" sz="900" dirty="0">
              <a:latin typeface="맑은 고딕" pitchFamily="50" charset="-127"/>
            </a:endParaRPr>
          </a:p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08000" lvl="0" indent="-108000">
              <a:buFont typeface="Wingdings" pitchFamily="2" charset="2"/>
              <a:buChar char="§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26127F-0B02-4928-B88B-A344D0D5DC25}"/>
              </a:ext>
            </a:extLst>
          </p:cNvPr>
          <p:cNvSpPr txBox="1"/>
          <p:nvPr/>
        </p:nvSpPr>
        <p:spPr>
          <a:xfrm>
            <a:off x="984958" y="21184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</a:t>
            </a:r>
            <a:r>
              <a:rPr lang="en-US" altLang="ko-KR" sz="1100" dirty="0"/>
              <a:t>/ </a:t>
            </a:r>
            <a:r>
              <a:rPr lang="ko-KR" altLang="en-US" sz="1100" dirty="0"/>
              <a:t>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19520378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적재 실적 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9740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옮겨타기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kumimoji="1" lang="ko-KR" altLang="en-US" sz="900" dirty="0">
                <a:latin typeface="맑은 고딕" pitchFamily="50" charset="-127"/>
              </a:rPr>
              <a:t>건조대차 </a:t>
            </a:r>
            <a:r>
              <a:rPr kumimoji="1" lang="ko-KR" altLang="en-US" sz="900" dirty="0" err="1">
                <a:latin typeface="맑은 고딕" pitchFamily="50" charset="-127"/>
              </a:rPr>
              <a:t>선택후</a:t>
            </a:r>
            <a:r>
              <a:rPr kumimoji="1" lang="ko-KR" altLang="en-US" sz="900" dirty="0">
                <a:latin typeface="맑은 고딕" pitchFamily="50" charset="-127"/>
              </a:rPr>
              <a:t> 수량 필드에 입력한 수량만큼 소성대차로 </a:t>
            </a:r>
            <a:r>
              <a:rPr kumimoji="1" lang="ko-KR" altLang="en-US" sz="900" dirty="0" err="1">
                <a:latin typeface="맑은 고딕" pitchFamily="50" charset="-127"/>
              </a:rPr>
              <a:t>옮겨타기</a:t>
            </a:r>
            <a:r>
              <a:rPr kumimoji="1" lang="ko-KR" altLang="en-US" sz="900" dirty="0">
                <a:latin typeface="맑은 고딕" pitchFamily="50" charset="-127"/>
              </a:rPr>
              <a:t> 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건조대차 비우기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문제가 있는 제품을 제거합니다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lvl="0" indent="-171450">
              <a:buFont typeface="Wingdings" panose="05000000000000000000" pitchFamily="2" charset="2"/>
              <a:buChar char="è"/>
              <a:defRPr/>
            </a:pPr>
            <a:r>
              <a:rPr kumimoji="1" lang="ko-KR" altLang="en-US" sz="900" dirty="0">
                <a:latin typeface="맑은 고딕" pitchFamily="50" charset="-127"/>
              </a:rPr>
              <a:t>건조대차에서 소성대차로 이동하는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Wingdings" panose="05000000000000000000" pitchFamily="2" charset="2"/>
              <a:buChar char="è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38B8F29-048F-4834-B18C-922025C56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94615" cy="52928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FB9545-397C-4BC0-A84F-2515F0E2BCB4}"/>
              </a:ext>
            </a:extLst>
          </p:cNvPr>
          <p:cNvSpPr txBox="1"/>
          <p:nvPr/>
        </p:nvSpPr>
        <p:spPr>
          <a:xfrm>
            <a:off x="972258" y="2791561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소성대차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BC73E1-518C-49D8-84CF-859FA802505F}"/>
              </a:ext>
            </a:extLst>
          </p:cNvPr>
          <p:cNvSpPr txBox="1"/>
          <p:nvPr/>
        </p:nvSpPr>
        <p:spPr>
          <a:xfrm>
            <a:off x="5627133" y="2791560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41417808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 err="1"/>
              <a:t>요입</a:t>
            </a:r>
            <a:r>
              <a:rPr lang="en-US" altLang="ko-KR" dirty="0"/>
              <a:t>/ </a:t>
            </a:r>
            <a:r>
              <a:rPr lang="ko-KR" altLang="en-US" dirty="0" err="1"/>
              <a:t>요출</a:t>
            </a:r>
            <a:r>
              <a:rPr lang="ko-KR" altLang="en-US" dirty="0"/>
              <a:t> 관리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lang="ko-KR" altLang="en-US" sz="900" dirty="0" err="1"/>
              <a:t>요입</a:t>
            </a:r>
            <a:r>
              <a:rPr lang="en-US" altLang="ko-KR" sz="900" dirty="0"/>
              <a:t>/ </a:t>
            </a:r>
            <a:r>
              <a:rPr lang="ko-KR" altLang="en-US" sz="900" dirty="0" err="1"/>
              <a:t>요출</a:t>
            </a:r>
            <a:endParaRPr lang="en-US" altLang="ko-KR" sz="900" dirty="0"/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소성 대차의 </a:t>
            </a:r>
            <a:r>
              <a:rPr kumimoji="1" lang="ko-KR" altLang="en-US" sz="900" dirty="0" err="1">
                <a:latin typeface="맑은 고딕" pitchFamily="50" charset="-127"/>
              </a:rPr>
              <a:t>요입과</a:t>
            </a:r>
            <a:r>
              <a:rPr kumimoji="1" lang="ko-KR" altLang="en-US" sz="900" dirty="0">
                <a:latin typeface="맑은 고딕" pitchFamily="50" charset="-127"/>
              </a:rPr>
              <a:t> </a:t>
            </a:r>
            <a:r>
              <a:rPr kumimoji="1" lang="ko-KR" altLang="en-US" sz="900" dirty="0" err="1">
                <a:latin typeface="맑은 고딕" pitchFamily="50" charset="-127"/>
              </a:rPr>
              <a:t>요출을</a:t>
            </a:r>
            <a:r>
              <a:rPr kumimoji="1" lang="ko-KR" altLang="en-US" sz="900" dirty="0">
                <a:latin typeface="맑은 고딕" pitchFamily="50" charset="-127"/>
              </a:rPr>
              <a:t> 관리합니다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en-US" altLang="ko-KR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909447B-89C5-4BB4-ADDA-2D8A6A63D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65791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120E26-AC7A-414D-BC93-CC39768A018E}"/>
              </a:ext>
            </a:extLst>
          </p:cNvPr>
          <p:cNvSpPr txBox="1"/>
          <p:nvPr/>
        </p:nvSpPr>
        <p:spPr>
          <a:xfrm>
            <a:off x="1010358" y="2042261"/>
            <a:ext cx="481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소성대차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r>
              <a:rPr lang="en-US" altLang="ko-KR" sz="1100" dirty="0"/>
              <a:t>/ </a:t>
            </a:r>
            <a:r>
              <a:rPr lang="ko-KR" altLang="en-US" sz="1100" dirty="0"/>
              <a:t>요입시각</a:t>
            </a:r>
            <a:r>
              <a:rPr lang="en-US" altLang="ko-KR" sz="1100" dirty="0"/>
              <a:t>/ </a:t>
            </a:r>
            <a:r>
              <a:rPr lang="ko-KR" altLang="en-US" sz="1100" dirty="0"/>
              <a:t>요출시각</a:t>
            </a:r>
            <a:r>
              <a:rPr lang="en-US" altLang="ko-KR" sz="1100" dirty="0"/>
              <a:t>/ </a:t>
            </a:r>
            <a:r>
              <a:rPr lang="ko-KR" altLang="en-US" sz="1100" dirty="0"/>
              <a:t>소요시간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58238955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건조대차 비우기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107446" y="189161"/>
            <a:ext cx="1019257" cy="216024"/>
          </a:xfrm>
        </p:spPr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/>
          </a:p>
          <a:p>
            <a:pPr lvl="0">
              <a:defRPr/>
            </a:pPr>
            <a:r>
              <a:rPr lang="en-US" altLang="ko-KR" sz="900" dirty="0"/>
              <a:t>① </a:t>
            </a:r>
            <a:r>
              <a:rPr lang="ko-KR" altLang="en-US" sz="900" dirty="0" err="1"/>
              <a:t>대차비우기</a:t>
            </a:r>
            <a:endParaRPr lang="en-US" altLang="ko-KR" sz="900" dirty="0"/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r>
              <a:rPr kumimoji="1" lang="ko-KR" altLang="en-US" sz="900" dirty="0">
                <a:latin typeface="맑은 고딕" pitchFamily="50" charset="-127"/>
              </a:rPr>
              <a:t>건조대차의 잔량을 비웁니다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lvl="0" indent="-171450">
              <a:buFont typeface="Symbol" panose="05050102010706020507" pitchFamily="18" charset="2"/>
              <a:buChar char="Þ"/>
              <a:defRPr/>
            </a:pPr>
            <a:endParaRPr kumimoji="1" lang="ko-KR" altLang="en-US" sz="900" dirty="0">
              <a:latin typeface="맑은 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65FFECE7-BAD0-4CFD-9EC1-7C915DF94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59928"/>
            <a:ext cx="7775321" cy="5279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8437F8-65AE-4077-83A0-2EDC6953270A}"/>
              </a:ext>
            </a:extLst>
          </p:cNvPr>
          <p:cNvSpPr txBox="1"/>
          <p:nvPr/>
        </p:nvSpPr>
        <p:spPr>
          <a:xfrm>
            <a:off x="1023058" y="2093061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39659485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작업자 할당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7580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>
              <a:sym typeface="Wingdings" panose="05000000000000000000" pitchFamily="2" charset="2"/>
            </a:endParaRPr>
          </a:p>
          <a:p>
            <a:pPr lvl="0">
              <a:defRPr/>
            </a:pPr>
            <a:r>
              <a:rPr lang="en-US" altLang="ko-KR" sz="900" dirty="0"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공정에 작업자를 할당하는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1E12A0AE-21DC-43FD-B967-B18E93EE0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75322" cy="5279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D67162-DEFE-4B9A-855C-5A6A43966AEC}"/>
              </a:ext>
            </a:extLst>
          </p:cNvPr>
          <p:cNvSpPr txBox="1"/>
          <p:nvPr/>
        </p:nvSpPr>
        <p:spPr>
          <a:xfrm>
            <a:off x="1010358" y="2270861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할당시각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A4D7A2-5A8F-4048-8F1B-363F877E0768}"/>
              </a:ext>
            </a:extLst>
          </p:cNvPr>
          <p:cNvSpPr txBox="1"/>
          <p:nvPr/>
        </p:nvSpPr>
        <p:spPr>
          <a:xfrm>
            <a:off x="5357695" y="2270860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할당시각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527838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메뉴관리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7580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동적으로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메뉴를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이동하고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추가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및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수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있는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시스템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2A5972BA-5EEE-49A8-AC23-7C013ED6C6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170851"/>
            <a:ext cx="40449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모듈 코드 </a:t>
            </a:r>
            <a:r>
              <a:rPr lang="en-US" altLang="ko-KR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모듈 명</a:t>
            </a: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4B81A332-E16D-4354-A456-DA923CEAA1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7406" y="3557384"/>
            <a:ext cx="4046538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명</a:t>
            </a: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3CE80595-BDCD-4E7E-B0AC-73DD5B7EE6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1032" y="2169264"/>
            <a:ext cx="404495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메뉴 트리</a:t>
            </a:r>
          </a:p>
        </p:txBody>
      </p:sp>
    </p:spTree>
    <p:extLst>
      <p:ext uri="{BB962C8B-B14F-4D97-AF65-F5344CB8AC3E}">
        <p14:creationId xmlns:p14="http://schemas.microsoft.com/office/powerpoint/2010/main" val="248074689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공정조건 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endParaRPr lang="en-US" altLang="ko-KR" sz="900" dirty="0">
              <a:sym typeface="Wingdings" panose="05000000000000000000" pitchFamily="2" charset="2"/>
            </a:endParaRPr>
          </a:p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공정조건을 등록하는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br>
              <a:rPr kumimoji="1" lang="en-US" altLang="ko-KR" sz="900" dirty="0">
                <a:latin typeface="맑은 고딕" pitchFamily="50" charset="-127"/>
              </a:rPr>
            </a:br>
            <a:endParaRPr kumimoji="1" lang="en-US" altLang="ko-KR" sz="900" dirty="0">
              <a:latin typeface="맑은 고딕" pitchFamily="50" charset="-127"/>
            </a:endParaRPr>
          </a:p>
          <a:p>
            <a:pPr marL="171450" lvl="0" indent="-171450">
              <a:buFont typeface="Wingdings" panose="05000000000000000000" pitchFamily="2" charset="2"/>
              <a:buChar char="è"/>
              <a:defRPr/>
            </a:pPr>
            <a:r>
              <a:rPr kumimoji="1" lang="ko-KR" altLang="en-US" sz="900" dirty="0">
                <a:latin typeface="맑은 고딕" pitchFamily="50" charset="-127"/>
              </a:rPr>
              <a:t>측정항목별 측정그룹이 생성됩니다</a:t>
            </a:r>
            <a:r>
              <a:rPr kumimoji="1" lang="en-US" altLang="ko-KR" sz="900" dirty="0">
                <a:latin typeface="맑은 고딕" pitchFamily="50" charset="-127"/>
              </a:rPr>
              <a:t>. </a:t>
            </a:r>
          </a:p>
          <a:p>
            <a:pPr lvl="0">
              <a:defRPr/>
            </a:pPr>
            <a:r>
              <a:rPr lang="en-US" altLang="ko-KR" sz="900" dirty="0"/>
              <a:t>     ex) </a:t>
            </a:r>
            <a:r>
              <a:rPr lang="ko-KR" altLang="en-US" sz="900" dirty="0"/>
              <a:t>온도 </a:t>
            </a:r>
            <a:r>
              <a:rPr lang="en-US" altLang="ko-KR" sz="900" dirty="0"/>
              <a:t>=&gt; </a:t>
            </a:r>
            <a:r>
              <a:rPr lang="ko-KR" altLang="en-US" sz="900" dirty="0"/>
              <a:t>온도그룹</a:t>
            </a:r>
            <a:r>
              <a:rPr lang="en-US" altLang="ko-KR" sz="900" dirty="0"/>
              <a:t>/ 13</a:t>
            </a:r>
            <a:r>
              <a:rPr lang="ko-KR" altLang="en-US" sz="900" dirty="0"/>
              <a:t>도</a:t>
            </a:r>
            <a:r>
              <a:rPr lang="en-US" altLang="ko-KR" sz="900" dirty="0"/>
              <a:t>/ 1</a:t>
            </a:r>
            <a:r>
              <a:rPr lang="ko-KR" altLang="en-US" sz="900" dirty="0"/>
              <a:t>일</a:t>
            </a: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9F35B2FF-6D99-4166-9A6A-99E136FBB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59928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8ABBFA-F7C5-4B32-B844-6BB5751370AA}"/>
              </a:ext>
            </a:extLst>
          </p:cNvPr>
          <p:cNvSpPr txBox="1"/>
          <p:nvPr/>
        </p:nvSpPr>
        <p:spPr>
          <a:xfrm>
            <a:off x="1010358" y="2478014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측정항목</a:t>
            </a:r>
            <a:r>
              <a:rPr lang="en-US" altLang="ko-KR" sz="1100" dirty="0"/>
              <a:t>/ USL / LSL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FD4107-D5CE-459E-B2DB-3488CE7F9DE7}"/>
              </a:ext>
            </a:extLst>
          </p:cNvPr>
          <p:cNvSpPr txBox="1"/>
          <p:nvPr/>
        </p:nvSpPr>
        <p:spPr>
          <a:xfrm>
            <a:off x="5009071" y="2478013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측정그룹</a:t>
            </a:r>
            <a:r>
              <a:rPr lang="en-US" altLang="ko-KR" sz="1100" dirty="0"/>
              <a:t>/ </a:t>
            </a:r>
            <a:r>
              <a:rPr lang="ko-KR" altLang="en-US" sz="1100" dirty="0"/>
              <a:t>측정값</a:t>
            </a:r>
            <a:r>
              <a:rPr lang="en-US" altLang="ko-KR" sz="1100" dirty="0"/>
              <a:t>/ </a:t>
            </a:r>
            <a:r>
              <a:rPr lang="ko-KR" altLang="en-US" sz="1100" dirty="0"/>
              <a:t>측정일시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48186807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/>
              <a:t>품질 측정값 등록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2020.01.14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>
                <a:latin typeface="맑은 고딕" pitchFamily="50" charset="-127"/>
              </a:rPr>
              <a:t>품질 측정값을 등록하는 화면 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  <a:endParaRPr kumimoji="1" lang="ko-KR" altLang="en-US" sz="900" dirty="0">
              <a:latin typeface="맑은 고딕" pitchFamily="50" charset="-127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84F9A26-71D6-440F-A5A6-ABA9F4A3F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72774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AC9BBE-C969-46EA-AF32-203E816A8C9B}"/>
              </a:ext>
            </a:extLst>
          </p:cNvPr>
          <p:cNvSpPr txBox="1"/>
          <p:nvPr/>
        </p:nvSpPr>
        <p:spPr>
          <a:xfrm>
            <a:off x="1010358" y="2478014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측정항목</a:t>
            </a:r>
            <a:r>
              <a:rPr lang="en-US" altLang="ko-KR" sz="1100" dirty="0"/>
              <a:t>/ USL / LSL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E5AE1-9B88-45EB-A8A9-25AEBF096172}"/>
              </a:ext>
            </a:extLst>
          </p:cNvPr>
          <p:cNvSpPr txBox="1"/>
          <p:nvPr/>
        </p:nvSpPr>
        <p:spPr>
          <a:xfrm>
            <a:off x="5009071" y="2478013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측정그룹</a:t>
            </a:r>
            <a:r>
              <a:rPr lang="en-US" altLang="ko-KR" sz="1100" dirty="0"/>
              <a:t>/ </a:t>
            </a:r>
            <a:r>
              <a:rPr lang="ko-KR" altLang="en-US" sz="1100" dirty="0"/>
              <a:t>측정값</a:t>
            </a:r>
            <a:r>
              <a:rPr lang="en-US" altLang="ko-KR" sz="1100" dirty="0"/>
              <a:t>/ </a:t>
            </a:r>
            <a:r>
              <a:rPr lang="ko-KR" altLang="en-US" sz="1100" dirty="0"/>
              <a:t>측정일시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66995863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dirty="0"/>
              <a:t>POP-</a:t>
            </a:r>
            <a:r>
              <a:rPr lang="ko-KR" altLang="en-US" dirty="0" err="1"/>
              <a:t>비가동</a:t>
            </a:r>
            <a:r>
              <a:rPr lang="ko-KR" altLang="en-US" dirty="0"/>
              <a:t> 등록</a:t>
            </a:r>
            <a:r>
              <a:rPr lang="en-US" altLang="ko-KR" dirty="0"/>
              <a:t>(</a:t>
            </a:r>
            <a:r>
              <a:rPr lang="ko-KR" altLang="en-US" dirty="0"/>
              <a:t>사유변경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현장관리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/>
              <a:t>2020.01.14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117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1" lang="en-US" altLang="ko-KR" sz="900" dirty="0">
                <a:latin typeface="맑은 고딕" pitchFamily="50" charset="-127"/>
                <a:sym typeface="Wingdings" panose="05000000000000000000" pitchFamily="2" charset="2"/>
              </a:rPr>
              <a:t> </a:t>
            </a:r>
            <a:r>
              <a:rPr kumimoji="1" lang="ko-KR" altLang="en-US" sz="900" dirty="0" err="1">
                <a:latin typeface="맑은 고딕" pitchFamily="50" charset="-127"/>
              </a:rPr>
              <a:t>비가동</a:t>
            </a:r>
            <a:r>
              <a:rPr kumimoji="1" lang="ko-KR" altLang="en-US" sz="900" dirty="0">
                <a:latin typeface="맑은 고딕" pitchFamily="50" charset="-127"/>
              </a:rPr>
              <a:t> 사유를 등록하는 화면입니다</a:t>
            </a:r>
            <a:r>
              <a:rPr kumimoji="1" lang="en-US" altLang="ko-KR" sz="900" dirty="0">
                <a:latin typeface="맑은 고딕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492B251E-4ADA-4E44-A14E-18870F65D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7" y="799075"/>
            <a:ext cx="7784708" cy="52861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A514A8-92F7-4D29-B13C-33428F49DD81}"/>
              </a:ext>
            </a:extLst>
          </p:cNvPr>
          <p:cNvSpPr txBox="1"/>
          <p:nvPr/>
        </p:nvSpPr>
        <p:spPr>
          <a:xfrm>
            <a:off x="1010358" y="1868414"/>
            <a:ext cx="49713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작업장</a:t>
            </a:r>
            <a:r>
              <a:rPr lang="en-US" altLang="ko-KR" sz="1100" dirty="0"/>
              <a:t>/ </a:t>
            </a:r>
            <a:r>
              <a:rPr lang="ko-KR" altLang="en-US" sz="1100" dirty="0"/>
              <a:t>주원인</a:t>
            </a:r>
            <a:r>
              <a:rPr lang="en-US" altLang="ko-KR" sz="1100" dirty="0"/>
              <a:t>/ </a:t>
            </a:r>
            <a:r>
              <a:rPr lang="ko-KR" altLang="en-US" sz="1100" dirty="0"/>
              <a:t>상세원인</a:t>
            </a:r>
            <a:r>
              <a:rPr lang="en-US" altLang="ko-KR" sz="1100" dirty="0"/>
              <a:t>/ </a:t>
            </a:r>
            <a:r>
              <a:rPr lang="ko-KR" altLang="en-US" sz="1100" dirty="0"/>
              <a:t>발생시각</a:t>
            </a:r>
            <a:r>
              <a:rPr lang="en-US" altLang="ko-KR" sz="1100" dirty="0"/>
              <a:t>/ </a:t>
            </a:r>
            <a:r>
              <a:rPr lang="ko-KR" altLang="en-US" sz="1100" dirty="0"/>
              <a:t>해제시각</a:t>
            </a:r>
            <a:r>
              <a:rPr lang="en-US" altLang="ko-KR" sz="1100" dirty="0"/>
              <a:t>/ </a:t>
            </a:r>
            <a:r>
              <a:rPr lang="ko-KR" altLang="en-US" sz="1100" dirty="0"/>
              <a:t>비가동시간</a:t>
            </a:r>
            <a:r>
              <a:rPr lang="en-US" altLang="ko-KR" sz="1100" dirty="0"/>
              <a:t>(</a:t>
            </a:r>
            <a:r>
              <a:rPr lang="ko-KR" altLang="en-US" sz="1100" dirty="0"/>
              <a:t>분</a:t>
            </a:r>
            <a:r>
              <a:rPr lang="en-US" altLang="ko-KR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25948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화면관리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1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화면관리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화면을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추가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하거나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사용여부를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493608C3-2CAE-4EEA-8863-519509900D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4937"/>
            <a:ext cx="8542051" cy="5152684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2E9FE8EC-6DE2-42E3-89FD-3A7B538027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0410" y="2036630"/>
            <a:ext cx="7847012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경로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ContentDLL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endParaRPr lang="en-US" altLang="ko-KR" sz="1100" spc="-1" dirty="0">
              <a:latin typeface="굴림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C0F9E1-1130-4158-BD99-839CC8CA6B09}"/>
              </a:ext>
            </a:extLst>
          </p:cNvPr>
          <p:cNvSpPr/>
          <p:nvPr/>
        </p:nvSpPr>
        <p:spPr>
          <a:xfrm>
            <a:off x="1958994" y="5087815"/>
            <a:ext cx="6997437" cy="750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8F4DB107-97F3-4476-BCA1-BD2EA30C90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3763" y="5301963"/>
            <a:ext cx="6264275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en-US" altLang="ko-KR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ContentDLL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모니터링화면여부</a:t>
            </a:r>
          </a:p>
        </p:txBody>
      </p:sp>
    </p:spTree>
    <p:extLst>
      <p:ext uri="{BB962C8B-B14F-4D97-AF65-F5344CB8AC3E}">
        <p14:creationId xmlns:p14="http://schemas.microsoft.com/office/powerpoint/2010/main" val="13861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로그인이력정보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1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로그인이력조회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로그인이력과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화면사용이력을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조회합니다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8088F7C0-9BE6-4755-B881-1A310D60F3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4937"/>
            <a:ext cx="8551476" cy="5158369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D3093624-4CD9-4120-A4E0-6F7C3FD4D0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4592" y="2076415"/>
            <a:ext cx="59753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en-US" altLang="ko-KR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ContentDLL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</p:spTree>
    <p:extLst>
      <p:ext uri="{BB962C8B-B14F-4D97-AF65-F5344CB8AC3E}">
        <p14:creationId xmlns:p14="http://schemas.microsoft.com/office/powerpoint/2010/main" val="2006076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3648</Words>
  <Application>Microsoft Office PowerPoint</Application>
  <PresentationFormat>와이드스크린</PresentationFormat>
  <Paragraphs>903</Paragraphs>
  <Slides>72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72</vt:i4>
      </vt:variant>
    </vt:vector>
  </HeadingPairs>
  <TitlesOfParts>
    <vt:vector size="79" baseType="lpstr">
      <vt:lpstr>굴림</vt:lpstr>
      <vt:lpstr>나눔고딕</vt:lpstr>
      <vt:lpstr>맑은 고딕</vt:lpstr>
      <vt:lpstr>Arial</vt:lpstr>
      <vt:lpstr>Symbol</vt:lpstr>
      <vt:lpstr>Wingdings</vt:lpstr>
      <vt:lpstr>Office 테마</vt:lpstr>
      <vt:lpstr>PowerPoint 프레젠테이션</vt:lpstr>
      <vt:lpstr>메인화면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작업지시관리</vt:lpstr>
      <vt:lpstr>작업지시관리</vt:lpstr>
      <vt:lpstr>작업지시관리</vt:lpstr>
      <vt:lpstr>생산수량을 조회 및 조정하는 화면</vt:lpstr>
      <vt:lpstr>포장 팔렛트를 마감하는 화면</vt:lpstr>
      <vt:lpstr>포장 실적 조회 화면</vt:lpstr>
      <vt:lpstr>건조,소성에서 사용하는 GAS 사용량 등록 수정 조회 화면</vt:lpstr>
      <vt:lpstr>대차 현황을 조회하는 화면</vt:lpstr>
      <vt:lpstr>대차이력을 조회하는 화면</vt:lpstr>
      <vt:lpstr>대차 현황을 모니터링 화면</vt:lpstr>
      <vt:lpstr>비가동을 조회하거나 추가하는 화면</vt:lpstr>
      <vt:lpstr>사원 근태정보를 조회하는 화면</vt:lpstr>
      <vt:lpstr>작업자의 근태현황을 분석하는 화면</vt:lpstr>
      <vt:lpstr>불량 이미지 등록 및 조회</vt:lpstr>
      <vt:lpstr>품질 측정값을 등록하는 화면</vt:lpstr>
      <vt:lpstr>공정조건을 등록하는 화면</vt:lpstr>
      <vt:lpstr>품질측정값을 조회하는 화면</vt:lpstr>
      <vt:lpstr>공정조건을 조회하는 화면</vt:lpstr>
      <vt:lpstr>원자재 LOT를 조회하는 화면</vt:lpstr>
      <vt:lpstr>일지관리</vt:lpstr>
      <vt:lpstr>일지관리</vt:lpstr>
      <vt:lpstr>일지관리</vt:lpstr>
      <vt:lpstr>일지관리</vt:lpstr>
      <vt:lpstr>일지관리</vt:lpstr>
      <vt:lpstr>분석관리</vt:lpstr>
      <vt:lpstr>분석관리</vt:lpstr>
      <vt:lpstr>분석관리</vt:lpstr>
      <vt:lpstr>분석관리</vt:lpstr>
      <vt:lpstr>금형관리</vt:lpstr>
      <vt:lpstr>금형관리</vt:lpstr>
      <vt:lpstr>POP-작업지시 현황(성형)</vt:lpstr>
      <vt:lpstr>POP-작업지시 현황(적재)</vt:lpstr>
      <vt:lpstr>POP-작업지시 현황(포장)</vt:lpstr>
      <vt:lpstr>POP-작업지시 생성</vt:lpstr>
      <vt:lpstr>POP-팔레트 생성</vt:lpstr>
      <vt:lpstr>POP-팔레트 바코드 재발행</vt:lpstr>
      <vt:lpstr>POP-포장 입고등록</vt:lpstr>
      <vt:lpstr>POP-포장 언로딩</vt:lpstr>
      <vt:lpstr>POP-성형 생산 대차 선택</vt:lpstr>
      <vt:lpstr>POP-금형 장착/탈착 등록</vt:lpstr>
      <vt:lpstr>POP-적재 작업지시 생성</vt:lpstr>
      <vt:lpstr>POP-적재 실적 등록</vt:lpstr>
      <vt:lpstr>POP-요입/ 요출 관리</vt:lpstr>
      <vt:lpstr>POP-건조대차 비우기</vt:lpstr>
      <vt:lpstr>POP-작업자 할당</vt:lpstr>
      <vt:lpstr>POP-공정조건 등록</vt:lpstr>
      <vt:lpstr>POP-품질 측정값 등록</vt:lpstr>
      <vt:lpstr>POP-비가동 등록(사유변경)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신소연 화면 설계서</dc:title>
  <dc:creator>신소연</dc:creator>
  <cp:lastModifiedBy>신소연</cp:lastModifiedBy>
  <cp:revision>52</cp:revision>
  <dcterms:created xsi:type="dcterms:W3CDTF">2019-10-30T04:49:23Z</dcterms:created>
  <dcterms:modified xsi:type="dcterms:W3CDTF">2020-01-17T06:57:34Z</dcterms:modified>
</cp:coreProperties>
</file>

<file path=docProps/thumbnail.jpeg>
</file>